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>
  <p:sldMasterIdLst>
    <p:sldMasterId id="2147483671" r:id="rId1"/>
  </p:sldMasterIdLst>
  <p:notesMasterIdLst>
    <p:notesMasterId r:id="rId73"/>
  </p:notesMasterIdLst>
  <p:handoutMasterIdLst>
    <p:handoutMasterId r:id="rId74"/>
  </p:handoutMasterIdLst>
  <p:sldIdLst>
    <p:sldId id="357" r:id="rId2"/>
    <p:sldId id="358" r:id="rId3"/>
    <p:sldId id="359" r:id="rId4"/>
    <p:sldId id="360" r:id="rId5"/>
    <p:sldId id="356" r:id="rId6"/>
    <p:sldId id="256" r:id="rId7"/>
    <p:sldId id="335" r:id="rId8"/>
    <p:sldId id="296" r:id="rId9"/>
    <p:sldId id="334" r:id="rId10"/>
    <p:sldId id="310" r:id="rId11"/>
    <p:sldId id="347" r:id="rId12"/>
    <p:sldId id="348" r:id="rId13"/>
    <p:sldId id="340" r:id="rId14"/>
    <p:sldId id="349" r:id="rId15"/>
    <p:sldId id="350" r:id="rId16"/>
    <p:sldId id="316" r:id="rId17"/>
    <p:sldId id="317" r:id="rId18"/>
    <p:sldId id="307" r:id="rId19"/>
    <p:sldId id="331" r:id="rId20"/>
    <p:sldId id="332" r:id="rId21"/>
    <p:sldId id="300" r:id="rId22"/>
    <p:sldId id="351" r:id="rId23"/>
    <p:sldId id="352" r:id="rId24"/>
    <p:sldId id="353" r:id="rId25"/>
    <p:sldId id="354" r:id="rId26"/>
    <p:sldId id="355" r:id="rId27"/>
    <p:sldId id="333" r:id="rId28"/>
    <p:sldId id="302" r:id="rId29"/>
    <p:sldId id="304" r:id="rId30"/>
    <p:sldId id="305" r:id="rId31"/>
    <p:sldId id="306" r:id="rId32"/>
    <p:sldId id="266" r:id="rId33"/>
    <p:sldId id="267" r:id="rId34"/>
    <p:sldId id="268" r:id="rId35"/>
    <p:sldId id="269" r:id="rId36"/>
    <p:sldId id="299" r:id="rId37"/>
    <p:sldId id="272" r:id="rId38"/>
    <p:sldId id="273" r:id="rId39"/>
    <p:sldId id="274" r:id="rId40"/>
    <p:sldId id="275" r:id="rId41"/>
    <p:sldId id="276" r:id="rId42"/>
    <p:sldId id="277" r:id="rId43"/>
    <p:sldId id="278" r:id="rId44"/>
    <p:sldId id="279" r:id="rId45"/>
    <p:sldId id="280" r:id="rId46"/>
    <p:sldId id="281" r:id="rId47"/>
    <p:sldId id="327" r:id="rId48"/>
    <p:sldId id="325" r:id="rId49"/>
    <p:sldId id="329" r:id="rId50"/>
    <p:sldId id="326" r:id="rId51"/>
    <p:sldId id="322" r:id="rId52"/>
    <p:sldId id="323" r:id="rId53"/>
    <p:sldId id="324" r:id="rId54"/>
    <p:sldId id="321" r:id="rId55"/>
    <p:sldId id="282" r:id="rId56"/>
    <p:sldId id="284" r:id="rId57"/>
    <p:sldId id="289" r:id="rId58"/>
    <p:sldId id="328" r:id="rId59"/>
    <p:sldId id="290" r:id="rId60"/>
    <p:sldId id="285" r:id="rId61"/>
    <p:sldId id="286" r:id="rId62"/>
    <p:sldId id="288" r:id="rId63"/>
    <p:sldId id="337" r:id="rId64"/>
    <p:sldId id="338" r:id="rId65"/>
    <p:sldId id="339" r:id="rId66"/>
    <p:sldId id="342" r:id="rId67"/>
    <p:sldId id="343" r:id="rId68"/>
    <p:sldId id="345" r:id="rId69"/>
    <p:sldId id="344" r:id="rId70"/>
    <p:sldId id="346" r:id="rId71"/>
    <p:sldId id="287" r:id="rId72"/>
  </p:sldIdLst>
  <p:sldSz cx="9144000" cy="6858000" type="screen4x3"/>
  <p:notesSz cx="69977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9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26" autoAdjust="0"/>
  </p:normalViewPr>
  <p:slideViewPr>
    <p:cSldViewPr>
      <p:cViewPr varScale="1">
        <p:scale>
          <a:sx n="121" d="100"/>
          <a:sy n="121" d="100"/>
        </p:scale>
        <p:origin x="189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-17128"/>
    </p:cViewPr>
  </p:sorterViewPr>
  <p:notesViewPr>
    <p:cSldViewPr>
      <p:cViewPr varScale="1">
        <p:scale>
          <a:sx n="50" d="100"/>
          <a:sy n="50" d="100"/>
        </p:scale>
        <p:origin x="2688" y="48"/>
      </p:cViewPr>
      <p:guideLst>
        <p:guide orient="horz" pos="2919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3D4CAB-D892-4739-BD5B-54CEB376E61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AF4EB561-11DF-475E-AA6C-3ED90ECB9F81}">
      <dgm:prSet custT="1"/>
      <dgm:spPr/>
      <dgm:t>
        <a:bodyPr/>
        <a:lstStyle/>
        <a:p>
          <a:pPr rtl="0"/>
          <a:r>
            <a:rPr lang="en-US" sz="2400" b="1" dirty="0">
              <a:solidFill>
                <a:srgbClr val="FF0000"/>
              </a:solidFill>
            </a:rPr>
            <a:t>10-52-10</a:t>
          </a:r>
          <a:endParaRPr lang="en-CA" sz="2400" b="1" dirty="0">
            <a:solidFill>
              <a:srgbClr val="FF0000"/>
            </a:solidFill>
          </a:endParaRPr>
        </a:p>
      </dgm:t>
    </dgm:pt>
    <dgm:pt modelId="{21660F89-CD57-41E7-9B3C-141FCDD46367}" type="parTrans" cxnId="{81E03604-5968-4863-8035-99F08E4577C5}">
      <dgm:prSet/>
      <dgm:spPr/>
      <dgm:t>
        <a:bodyPr/>
        <a:lstStyle/>
        <a:p>
          <a:endParaRPr lang="en-CA"/>
        </a:p>
      </dgm:t>
    </dgm:pt>
    <dgm:pt modelId="{F88C8DB6-1189-4E8C-A7B7-BBAC80D7D7B9}" type="sibTrans" cxnId="{81E03604-5968-4863-8035-99F08E4577C5}">
      <dgm:prSet/>
      <dgm:spPr/>
      <dgm:t>
        <a:bodyPr/>
        <a:lstStyle/>
        <a:p>
          <a:endParaRPr lang="en-CA"/>
        </a:p>
      </dgm:t>
    </dgm:pt>
    <dgm:pt modelId="{5ABAB52E-A6AF-404C-A0BA-00D0BC9D3E5F}">
      <dgm:prSet custT="1"/>
      <dgm:spPr/>
      <dgm:t>
        <a:bodyPr/>
        <a:lstStyle/>
        <a:p>
          <a:pPr rtl="0"/>
          <a:r>
            <a:rPr lang="en-US" sz="1800" b="1" dirty="0">
              <a:solidFill>
                <a:srgbClr val="FF0000"/>
              </a:solidFill>
            </a:rPr>
            <a:t>12-2-14 (6 Ca 3 Mg)</a:t>
          </a:r>
          <a:endParaRPr lang="en-CA" sz="1800" b="1" dirty="0">
            <a:solidFill>
              <a:srgbClr val="FF0000"/>
            </a:solidFill>
          </a:endParaRPr>
        </a:p>
      </dgm:t>
    </dgm:pt>
    <dgm:pt modelId="{41A2D892-3A73-4021-A14B-0743276D1C6F}" type="parTrans" cxnId="{0CFE9C6E-3CBF-41C7-8288-39945F9D4DC4}">
      <dgm:prSet/>
      <dgm:spPr/>
      <dgm:t>
        <a:bodyPr/>
        <a:lstStyle/>
        <a:p>
          <a:endParaRPr lang="en-CA"/>
        </a:p>
      </dgm:t>
    </dgm:pt>
    <dgm:pt modelId="{4AC8E93D-D418-4B36-B5F1-0CA0EA6592F9}" type="sibTrans" cxnId="{0CFE9C6E-3CBF-41C7-8288-39945F9D4DC4}">
      <dgm:prSet/>
      <dgm:spPr/>
      <dgm:t>
        <a:bodyPr/>
        <a:lstStyle/>
        <a:p>
          <a:endParaRPr lang="en-CA"/>
        </a:p>
      </dgm:t>
    </dgm:pt>
    <dgm:pt modelId="{3D52DACF-3059-4939-A29C-EE539EDD28C9}">
      <dgm:prSet custT="1"/>
      <dgm:spPr/>
      <dgm:t>
        <a:bodyPr/>
        <a:lstStyle/>
        <a:p>
          <a:pPr rtl="0"/>
          <a:r>
            <a:rPr lang="en-US" sz="2000" dirty="0">
              <a:solidFill>
                <a:srgbClr val="FF0000"/>
              </a:solidFill>
              <a:latin typeface="+mn-lt"/>
            </a:rPr>
            <a:t>20-8-20</a:t>
          </a:r>
          <a:endParaRPr lang="en-CA" sz="2000" dirty="0">
            <a:solidFill>
              <a:srgbClr val="FF0000"/>
            </a:solidFill>
            <a:latin typeface="+mn-lt"/>
          </a:endParaRPr>
        </a:p>
      </dgm:t>
    </dgm:pt>
    <dgm:pt modelId="{541045F2-7AAC-4C4F-9AAF-AF2DB7B34CC0}" type="parTrans" cxnId="{1E3E709E-6E84-44D7-B0BB-95D8D1B2618C}">
      <dgm:prSet/>
      <dgm:spPr/>
      <dgm:t>
        <a:bodyPr/>
        <a:lstStyle/>
        <a:p>
          <a:endParaRPr lang="en-CA"/>
        </a:p>
      </dgm:t>
    </dgm:pt>
    <dgm:pt modelId="{378D921D-6DE6-4957-BB0E-F6F1C3E33BCF}" type="sibTrans" cxnId="{1E3E709E-6E84-44D7-B0BB-95D8D1B2618C}">
      <dgm:prSet/>
      <dgm:spPr/>
      <dgm:t>
        <a:bodyPr/>
        <a:lstStyle/>
        <a:p>
          <a:endParaRPr lang="en-CA"/>
        </a:p>
      </dgm:t>
    </dgm:pt>
    <dgm:pt modelId="{A29F0497-6E48-4584-9888-392B76E01A71}">
      <dgm:prSet/>
      <dgm:spPr/>
      <dgm:t>
        <a:bodyPr/>
        <a:lstStyle/>
        <a:p>
          <a:pPr rtl="0"/>
          <a:r>
            <a:rPr lang="en-US" dirty="0">
              <a:solidFill>
                <a:srgbClr val="FF0000"/>
              </a:solidFill>
            </a:rPr>
            <a:t>20-2-20</a:t>
          </a:r>
          <a:endParaRPr lang="en-CA" dirty="0">
            <a:solidFill>
              <a:srgbClr val="FF0000"/>
            </a:solidFill>
          </a:endParaRPr>
        </a:p>
      </dgm:t>
    </dgm:pt>
    <dgm:pt modelId="{099B4B43-9589-4A90-812A-D63474C36EE3}" type="parTrans" cxnId="{23E08129-629C-434E-AEC5-A587F58E928B}">
      <dgm:prSet/>
      <dgm:spPr/>
      <dgm:t>
        <a:bodyPr/>
        <a:lstStyle/>
        <a:p>
          <a:endParaRPr lang="en-CA"/>
        </a:p>
      </dgm:t>
    </dgm:pt>
    <dgm:pt modelId="{6BA312AA-D85E-46F0-B107-851F71C8CE08}" type="sibTrans" cxnId="{23E08129-629C-434E-AEC5-A587F58E928B}">
      <dgm:prSet/>
      <dgm:spPr/>
      <dgm:t>
        <a:bodyPr/>
        <a:lstStyle/>
        <a:p>
          <a:endParaRPr lang="en-CA"/>
        </a:p>
      </dgm:t>
    </dgm:pt>
    <dgm:pt modelId="{256FF612-720B-41DB-A29A-93B7E42245C0}">
      <dgm:prSet/>
      <dgm:spPr/>
      <dgm:t>
        <a:bodyPr/>
        <a:lstStyle/>
        <a:p>
          <a:pPr rtl="0"/>
          <a:r>
            <a:rPr lang="en-US" dirty="0">
              <a:solidFill>
                <a:srgbClr val="FF0000"/>
              </a:solidFill>
            </a:rPr>
            <a:t>14-0-14 (6 CA 3 Mg</a:t>
          </a:r>
          <a:r>
            <a:rPr lang="en-US" dirty="0"/>
            <a:t>)</a:t>
          </a:r>
          <a:endParaRPr lang="en-CA" dirty="0"/>
        </a:p>
      </dgm:t>
    </dgm:pt>
    <dgm:pt modelId="{A8052A24-C035-4631-820B-D99168F9E0B8}" type="parTrans" cxnId="{EC1C8B72-81F5-4C0F-8A2C-3BF6996ABD17}">
      <dgm:prSet/>
      <dgm:spPr/>
      <dgm:t>
        <a:bodyPr/>
        <a:lstStyle/>
        <a:p>
          <a:endParaRPr lang="en-CA"/>
        </a:p>
      </dgm:t>
    </dgm:pt>
    <dgm:pt modelId="{FDB2EF5A-04E6-4270-825F-DB4384B0ACCB}" type="sibTrans" cxnId="{EC1C8B72-81F5-4C0F-8A2C-3BF6996ABD17}">
      <dgm:prSet/>
      <dgm:spPr/>
      <dgm:t>
        <a:bodyPr/>
        <a:lstStyle/>
        <a:p>
          <a:endParaRPr lang="en-CA"/>
        </a:p>
      </dgm:t>
    </dgm:pt>
    <dgm:pt modelId="{7BFA3ED5-87A7-4D0D-9387-F534197781B2}">
      <dgm:prSet/>
      <dgm:spPr/>
      <dgm:t>
        <a:bodyPr/>
        <a:lstStyle/>
        <a:p>
          <a:pPr rtl="0"/>
          <a:r>
            <a:rPr lang="en-US" dirty="0">
              <a:solidFill>
                <a:srgbClr val="FF0000"/>
              </a:solidFill>
            </a:rPr>
            <a:t>15-0-15 (11 Ca</a:t>
          </a:r>
          <a:r>
            <a:rPr lang="en-US" dirty="0"/>
            <a:t>)</a:t>
          </a:r>
          <a:endParaRPr lang="en-CA" dirty="0"/>
        </a:p>
      </dgm:t>
    </dgm:pt>
    <dgm:pt modelId="{B95431BA-AB14-4733-844C-4EC5193FF5A4}" type="parTrans" cxnId="{5538F759-F1F5-46E8-A114-1A34BEBE297D}">
      <dgm:prSet/>
      <dgm:spPr/>
      <dgm:t>
        <a:bodyPr/>
        <a:lstStyle/>
        <a:p>
          <a:endParaRPr lang="en-CA"/>
        </a:p>
      </dgm:t>
    </dgm:pt>
    <dgm:pt modelId="{D5593443-1324-4C0D-91E5-E0B914DA81CB}" type="sibTrans" cxnId="{5538F759-F1F5-46E8-A114-1A34BEBE297D}">
      <dgm:prSet/>
      <dgm:spPr/>
      <dgm:t>
        <a:bodyPr/>
        <a:lstStyle/>
        <a:p>
          <a:endParaRPr lang="en-CA"/>
        </a:p>
      </dgm:t>
    </dgm:pt>
    <dgm:pt modelId="{E349C3AC-6C3F-4137-9CF1-95EAF0D718E8}">
      <dgm:prSet/>
      <dgm:spPr/>
      <dgm:t>
        <a:bodyPr/>
        <a:lstStyle/>
        <a:p>
          <a:pPr rtl="0"/>
          <a:r>
            <a:rPr lang="en-CA" dirty="0">
              <a:solidFill>
                <a:srgbClr val="FF0000"/>
              </a:solidFill>
            </a:rPr>
            <a:t>7-11-27, 15-10-30</a:t>
          </a:r>
        </a:p>
        <a:p>
          <a:pPr rtl="0"/>
          <a:r>
            <a:rPr lang="en-CA" dirty="0">
              <a:solidFill>
                <a:srgbClr val="FF0000"/>
              </a:solidFill>
            </a:rPr>
            <a:t>5-6-27 Plus</a:t>
          </a:r>
        </a:p>
      </dgm:t>
    </dgm:pt>
    <dgm:pt modelId="{27781BBD-8A28-4756-B676-9F02D569C819}" type="parTrans" cxnId="{CF8D8A75-1062-41A6-940A-CEDD0A6B3A0E}">
      <dgm:prSet/>
      <dgm:spPr/>
      <dgm:t>
        <a:bodyPr/>
        <a:lstStyle/>
        <a:p>
          <a:endParaRPr lang="en-CA"/>
        </a:p>
      </dgm:t>
    </dgm:pt>
    <dgm:pt modelId="{A66A8B76-AA6B-4CA6-8020-C5727E959811}" type="sibTrans" cxnId="{CF8D8A75-1062-41A6-940A-CEDD0A6B3A0E}">
      <dgm:prSet/>
      <dgm:spPr/>
      <dgm:t>
        <a:bodyPr/>
        <a:lstStyle/>
        <a:p>
          <a:endParaRPr lang="en-CA"/>
        </a:p>
      </dgm:t>
    </dgm:pt>
    <dgm:pt modelId="{D08018E4-34C4-4478-B3BF-B34495028711}">
      <dgm:prSet/>
      <dgm:spPr/>
      <dgm:t>
        <a:bodyPr/>
        <a:lstStyle/>
        <a:p>
          <a:r>
            <a:rPr lang="en-CA" dirty="0"/>
            <a:t>High Phosphate</a:t>
          </a:r>
        </a:p>
      </dgm:t>
    </dgm:pt>
    <dgm:pt modelId="{29B145F1-7D1B-487C-8455-CB630153B3F3}" type="parTrans" cxnId="{F106633B-FE96-4203-AD04-89DB75144B66}">
      <dgm:prSet/>
      <dgm:spPr/>
      <dgm:t>
        <a:bodyPr/>
        <a:lstStyle/>
        <a:p>
          <a:endParaRPr lang="en-CA"/>
        </a:p>
      </dgm:t>
    </dgm:pt>
    <dgm:pt modelId="{FDDC95AF-259F-4307-A70D-B5DF53EA1314}" type="sibTrans" cxnId="{F106633B-FE96-4203-AD04-89DB75144B66}">
      <dgm:prSet/>
      <dgm:spPr/>
      <dgm:t>
        <a:bodyPr/>
        <a:lstStyle/>
        <a:p>
          <a:endParaRPr lang="en-CA"/>
        </a:p>
      </dgm:t>
    </dgm:pt>
    <dgm:pt modelId="{B37AD72B-9FC5-4B58-B433-47250D83CD3A}">
      <dgm:prSet/>
      <dgm:spPr/>
      <dgm:t>
        <a:bodyPr/>
        <a:lstStyle/>
        <a:p>
          <a:r>
            <a:rPr lang="en-CA" dirty="0"/>
            <a:t>Low phosphate but has calcium</a:t>
          </a:r>
        </a:p>
      </dgm:t>
    </dgm:pt>
    <dgm:pt modelId="{64F82F70-E669-4FD0-A6A7-3ACF32E6C26C}" type="parTrans" cxnId="{D6D1701E-AE14-4ED4-98A5-7C68E116540C}">
      <dgm:prSet/>
      <dgm:spPr/>
      <dgm:t>
        <a:bodyPr/>
        <a:lstStyle/>
        <a:p>
          <a:endParaRPr lang="en-CA"/>
        </a:p>
      </dgm:t>
    </dgm:pt>
    <dgm:pt modelId="{02E16CB3-4530-4AE0-9183-26D3D3FEACCE}" type="sibTrans" cxnId="{D6D1701E-AE14-4ED4-98A5-7C68E116540C}">
      <dgm:prSet/>
      <dgm:spPr/>
      <dgm:t>
        <a:bodyPr/>
        <a:lstStyle/>
        <a:p>
          <a:endParaRPr lang="en-CA"/>
        </a:p>
      </dgm:t>
    </dgm:pt>
    <dgm:pt modelId="{B856D8E5-149A-4F66-8A22-24EFF0D7E4EA}">
      <dgm:prSet/>
      <dgm:spPr/>
      <dgm:t>
        <a:bodyPr/>
        <a:lstStyle/>
        <a:p>
          <a:r>
            <a:rPr lang="en-CA" dirty="0"/>
            <a:t>Good N-K Balance – has NH4</a:t>
          </a:r>
        </a:p>
      </dgm:t>
    </dgm:pt>
    <dgm:pt modelId="{515EC5D4-4860-4063-8BA7-11093DD7ACB5}" type="parTrans" cxnId="{81452034-327E-44C3-BEC2-FF204C044A51}">
      <dgm:prSet/>
      <dgm:spPr/>
      <dgm:t>
        <a:bodyPr/>
        <a:lstStyle/>
        <a:p>
          <a:endParaRPr lang="en-CA"/>
        </a:p>
      </dgm:t>
    </dgm:pt>
    <dgm:pt modelId="{F1409150-A13D-463B-9D35-7542413BA908}" type="sibTrans" cxnId="{81452034-327E-44C3-BEC2-FF204C044A51}">
      <dgm:prSet/>
      <dgm:spPr/>
      <dgm:t>
        <a:bodyPr/>
        <a:lstStyle/>
        <a:p>
          <a:endParaRPr lang="en-CA"/>
        </a:p>
      </dgm:t>
    </dgm:pt>
    <dgm:pt modelId="{25D3DF1E-9D3C-44A2-A250-21930DF67D1D}">
      <dgm:prSet/>
      <dgm:spPr/>
      <dgm:t>
        <a:bodyPr/>
        <a:lstStyle/>
        <a:p>
          <a:r>
            <a:rPr lang="en-CA" dirty="0"/>
            <a:t>Low phosphate</a:t>
          </a:r>
        </a:p>
      </dgm:t>
    </dgm:pt>
    <dgm:pt modelId="{FBAD0788-6FA5-4665-908C-AE96BDD3E5E8}" type="parTrans" cxnId="{3A485F36-852C-4997-A8A5-18EB97B7B39E}">
      <dgm:prSet/>
      <dgm:spPr/>
      <dgm:t>
        <a:bodyPr/>
        <a:lstStyle/>
        <a:p>
          <a:endParaRPr lang="en-CA"/>
        </a:p>
      </dgm:t>
    </dgm:pt>
    <dgm:pt modelId="{20825223-8728-4618-9EA2-9FFC17917394}" type="sibTrans" cxnId="{3A485F36-852C-4997-A8A5-18EB97B7B39E}">
      <dgm:prSet/>
      <dgm:spPr/>
      <dgm:t>
        <a:bodyPr/>
        <a:lstStyle/>
        <a:p>
          <a:endParaRPr lang="en-CA"/>
        </a:p>
      </dgm:t>
    </dgm:pt>
    <dgm:pt modelId="{79E8ADAD-940A-4CAB-A5F7-633BB25B4095}">
      <dgm:prSet/>
      <dgm:spPr/>
      <dgm:t>
        <a:bodyPr/>
        <a:lstStyle/>
        <a:p>
          <a:r>
            <a:rPr lang="en-CA" dirty="0"/>
            <a:t>Good calcium and magnesium</a:t>
          </a:r>
        </a:p>
      </dgm:t>
    </dgm:pt>
    <dgm:pt modelId="{EDB0B2FF-192E-4DB1-ABD6-C9B4991C4132}" type="parTrans" cxnId="{3AD2CF39-5BED-4BFB-B013-77661B72D82D}">
      <dgm:prSet/>
      <dgm:spPr/>
      <dgm:t>
        <a:bodyPr/>
        <a:lstStyle/>
        <a:p>
          <a:endParaRPr lang="en-CA"/>
        </a:p>
      </dgm:t>
    </dgm:pt>
    <dgm:pt modelId="{5A2C924C-D3C3-421E-B7A8-80875461BA29}" type="sibTrans" cxnId="{3AD2CF39-5BED-4BFB-B013-77661B72D82D}">
      <dgm:prSet/>
      <dgm:spPr/>
      <dgm:t>
        <a:bodyPr/>
        <a:lstStyle/>
        <a:p>
          <a:endParaRPr lang="en-CA"/>
        </a:p>
      </dgm:t>
    </dgm:pt>
    <dgm:pt modelId="{25727BDC-68E1-4328-AA98-6E027F8497D8}">
      <dgm:prSet/>
      <dgm:spPr/>
      <dgm:t>
        <a:bodyPr/>
        <a:lstStyle/>
        <a:p>
          <a:r>
            <a:rPr lang="en-CA" dirty="0"/>
            <a:t>Higher calcium</a:t>
          </a:r>
        </a:p>
      </dgm:t>
    </dgm:pt>
    <dgm:pt modelId="{16A382DD-8A5C-4A79-91AF-06C2DA956471}" type="parTrans" cxnId="{3FF63EC5-8ABD-4C9F-A276-BBF827EA9A5D}">
      <dgm:prSet/>
      <dgm:spPr/>
      <dgm:t>
        <a:bodyPr/>
        <a:lstStyle/>
        <a:p>
          <a:endParaRPr lang="en-CA"/>
        </a:p>
      </dgm:t>
    </dgm:pt>
    <dgm:pt modelId="{C5D21F05-FAB8-41FC-9C4A-EC264BB36D08}" type="sibTrans" cxnId="{3FF63EC5-8ABD-4C9F-A276-BBF827EA9A5D}">
      <dgm:prSet/>
      <dgm:spPr/>
      <dgm:t>
        <a:bodyPr/>
        <a:lstStyle/>
        <a:p>
          <a:endParaRPr lang="en-CA"/>
        </a:p>
      </dgm:t>
    </dgm:pt>
    <dgm:pt modelId="{8AB2AD4E-B8DD-44BF-810E-AA122D50507C}">
      <dgm:prSet/>
      <dgm:spPr/>
      <dgm:t>
        <a:bodyPr/>
        <a:lstStyle/>
        <a:p>
          <a:r>
            <a:rPr lang="en-CA" dirty="0"/>
            <a:t>Higher N:K ratio</a:t>
          </a:r>
        </a:p>
      </dgm:t>
    </dgm:pt>
    <dgm:pt modelId="{BFACCFAC-5E70-401A-AA0D-BD719977FB57}" type="parTrans" cxnId="{CE2EBA79-DD04-4C4A-BB66-C03B633AAE9C}">
      <dgm:prSet/>
      <dgm:spPr/>
      <dgm:t>
        <a:bodyPr/>
        <a:lstStyle/>
        <a:p>
          <a:endParaRPr lang="en-CA"/>
        </a:p>
      </dgm:t>
    </dgm:pt>
    <dgm:pt modelId="{1621641A-62A7-4DFA-ADCD-9E50483FA2D3}" type="sibTrans" cxnId="{CE2EBA79-DD04-4C4A-BB66-C03B633AAE9C}">
      <dgm:prSet/>
      <dgm:spPr/>
      <dgm:t>
        <a:bodyPr/>
        <a:lstStyle/>
        <a:p>
          <a:endParaRPr lang="en-CA"/>
        </a:p>
      </dgm:t>
    </dgm:pt>
    <dgm:pt modelId="{53E6DA01-E2FF-4C5F-8811-00D475948312}" type="pres">
      <dgm:prSet presAssocID="{573D4CAB-D892-4739-BD5B-54CEB376E61C}" presName="Name0" presStyleCnt="0">
        <dgm:presLayoutVars>
          <dgm:dir/>
          <dgm:animLvl val="lvl"/>
          <dgm:resizeHandles/>
        </dgm:presLayoutVars>
      </dgm:prSet>
      <dgm:spPr/>
    </dgm:pt>
    <dgm:pt modelId="{366CD378-0137-43BC-A87A-3C863C2BC1AF}" type="pres">
      <dgm:prSet presAssocID="{AF4EB561-11DF-475E-AA6C-3ED90ECB9F81}" presName="linNode" presStyleCnt="0"/>
      <dgm:spPr/>
    </dgm:pt>
    <dgm:pt modelId="{21A0B40B-5855-48A8-96BD-4AC52D50792B}" type="pres">
      <dgm:prSet presAssocID="{AF4EB561-11DF-475E-AA6C-3ED90ECB9F81}" presName="parentShp" presStyleLbl="node1" presStyleIdx="0" presStyleCnt="7" custLinFactNeighborX="-1543" custLinFactNeighborY="-4327">
        <dgm:presLayoutVars>
          <dgm:bulletEnabled val="1"/>
        </dgm:presLayoutVars>
      </dgm:prSet>
      <dgm:spPr/>
    </dgm:pt>
    <dgm:pt modelId="{307088FB-E6AB-44A0-956F-E5B0D6DC2719}" type="pres">
      <dgm:prSet presAssocID="{AF4EB561-11DF-475E-AA6C-3ED90ECB9F81}" presName="childShp" presStyleLbl="bgAccFollowNode1" presStyleIdx="0" presStyleCnt="7">
        <dgm:presLayoutVars>
          <dgm:bulletEnabled val="1"/>
        </dgm:presLayoutVars>
      </dgm:prSet>
      <dgm:spPr/>
    </dgm:pt>
    <dgm:pt modelId="{D9E8B9DF-24EE-4CB5-929D-FCCD6EE85178}" type="pres">
      <dgm:prSet presAssocID="{F88C8DB6-1189-4E8C-A7B7-BBAC80D7D7B9}" presName="spacing" presStyleCnt="0"/>
      <dgm:spPr/>
    </dgm:pt>
    <dgm:pt modelId="{804ED0AD-9645-4536-BA38-C8F50D2FED0D}" type="pres">
      <dgm:prSet presAssocID="{5ABAB52E-A6AF-404C-A0BA-00D0BC9D3E5F}" presName="linNode" presStyleCnt="0"/>
      <dgm:spPr/>
    </dgm:pt>
    <dgm:pt modelId="{23690BFE-8D1E-49EB-B6AE-F8415636E51C}" type="pres">
      <dgm:prSet presAssocID="{5ABAB52E-A6AF-404C-A0BA-00D0BC9D3E5F}" presName="parentShp" presStyleLbl="node1" presStyleIdx="1" presStyleCnt="7">
        <dgm:presLayoutVars>
          <dgm:bulletEnabled val="1"/>
        </dgm:presLayoutVars>
      </dgm:prSet>
      <dgm:spPr/>
    </dgm:pt>
    <dgm:pt modelId="{6C8E42B0-6D80-4EC9-AAFC-60BF2C8EA743}" type="pres">
      <dgm:prSet presAssocID="{5ABAB52E-A6AF-404C-A0BA-00D0BC9D3E5F}" presName="childShp" presStyleLbl="bgAccFollowNode1" presStyleIdx="1" presStyleCnt="7">
        <dgm:presLayoutVars>
          <dgm:bulletEnabled val="1"/>
        </dgm:presLayoutVars>
      </dgm:prSet>
      <dgm:spPr/>
    </dgm:pt>
    <dgm:pt modelId="{961A9668-4CDB-4911-B701-CDAB64996EAE}" type="pres">
      <dgm:prSet presAssocID="{4AC8E93D-D418-4B36-B5F1-0CA0EA6592F9}" presName="spacing" presStyleCnt="0"/>
      <dgm:spPr/>
    </dgm:pt>
    <dgm:pt modelId="{37467268-823C-4546-8A39-4FDAFBDF0537}" type="pres">
      <dgm:prSet presAssocID="{3D52DACF-3059-4939-A29C-EE539EDD28C9}" presName="linNode" presStyleCnt="0"/>
      <dgm:spPr/>
    </dgm:pt>
    <dgm:pt modelId="{FB378F50-5915-4CEF-B5D8-CE46946126FE}" type="pres">
      <dgm:prSet presAssocID="{3D52DACF-3059-4939-A29C-EE539EDD28C9}" presName="parentShp" presStyleLbl="node1" presStyleIdx="2" presStyleCnt="7">
        <dgm:presLayoutVars>
          <dgm:bulletEnabled val="1"/>
        </dgm:presLayoutVars>
      </dgm:prSet>
      <dgm:spPr/>
    </dgm:pt>
    <dgm:pt modelId="{AF0C1941-2D73-40B3-A791-355B76724614}" type="pres">
      <dgm:prSet presAssocID="{3D52DACF-3059-4939-A29C-EE539EDD28C9}" presName="childShp" presStyleLbl="bgAccFollowNode1" presStyleIdx="2" presStyleCnt="7">
        <dgm:presLayoutVars>
          <dgm:bulletEnabled val="1"/>
        </dgm:presLayoutVars>
      </dgm:prSet>
      <dgm:spPr/>
    </dgm:pt>
    <dgm:pt modelId="{07663FE4-5702-4E32-9ECB-7CAC4D84136B}" type="pres">
      <dgm:prSet presAssocID="{378D921D-6DE6-4957-BB0E-F6F1C3E33BCF}" presName="spacing" presStyleCnt="0"/>
      <dgm:spPr/>
    </dgm:pt>
    <dgm:pt modelId="{63A97894-B9A8-4D78-BF71-2D68B0B399CB}" type="pres">
      <dgm:prSet presAssocID="{A29F0497-6E48-4584-9888-392B76E01A71}" presName="linNode" presStyleCnt="0"/>
      <dgm:spPr/>
    </dgm:pt>
    <dgm:pt modelId="{3C335121-DEA5-4C78-B9B2-687ED893314F}" type="pres">
      <dgm:prSet presAssocID="{A29F0497-6E48-4584-9888-392B76E01A71}" presName="parentShp" presStyleLbl="node1" presStyleIdx="3" presStyleCnt="7">
        <dgm:presLayoutVars>
          <dgm:bulletEnabled val="1"/>
        </dgm:presLayoutVars>
      </dgm:prSet>
      <dgm:spPr/>
    </dgm:pt>
    <dgm:pt modelId="{B3AAD488-3E9E-4A52-951B-EB7FFB563620}" type="pres">
      <dgm:prSet presAssocID="{A29F0497-6E48-4584-9888-392B76E01A71}" presName="childShp" presStyleLbl="bgAccFollowNode1" presStyleIdx="3" presStyleCnt="7">
        <dgm:presLayoutVars>
          <dgm:bulletEnabled val="1"/>
        </dgm:presLayoutVars>
      </dgm:prSet>
      <dgm:spPr/>
    </dgm:pt>
    <dgm:pt modelId="{EF864461-C7DD-4FE3-AF4C-86697A38BB9C}" type="pres">
      <dgm:prSet presAssocID="{6BA312AA-D85E-46F0-B107-851F71C8CE08}" presName="spacing" presStyleCnt="0"/>
      <dgm:spPr/>
    </dgm:pt>
    <dgm:pt modelId="{688E5357-380A-474F-9317-A894A702FFD3}" type="pres">
      <dgm:prSet presAssocID="{256FF612-720B-41DB-A29A-93B7E42245C0}" presName="linNode" presStyleCnt="0"/>
      <dgm:spPr/>
    </dgm:pt>
    <dgm:pt modelId="{CFF222B6-FAA6-46B7-8AD6-C58F5260269B}" type="pres">
      <dgm:prSet presAssocID="{256FF612-720B-41DB-A29A-93B7E42245C0}" presName="parentShp" presStyleLbl="node1" presStyleIdx="4" presStyleCnt="7">
        <dgm:presLayoutVars>
          <dgm:bulletEnabled val="1"/>
        </dgm:presLayoutVars>
      </dgm:prSet>
      <dgm:spPr/>
    </dgm:pt>
    <dgm:pt modelId="{4B3A9257-83E4-40C1-83FD-C97762BA76E3}" type="pres">
      <dgm:prSet presAssocID="{256FF612-720B-41DB-A29A-93B7E42245C0}" presName="childShp" presStyleLbl="bgAccFollowNode1" presStyleIdx="4" presStyleCnt="7">
        <dgm:presLayoutVars>
          <dgm:bulletEnabled val="1"/>
        </dgm:presLayoutVars>
      </dgm:prSet>
      <dgm:spPr/>
    </dgm:pt>
    <dgm:pt modelId="{36B34E55-B434-49A9-AC7C-1E1263CC0A37}" type="pres">
      <dgm:prSet presAssocID="{FDB2EF5A-04E6-4270-825F-DB4384B0ACCB}" presName="spacing" presStyleCnt="0"/>
      <dgm:spPr/>
    </dgm:pt>
    <dgm:pt modelId="{17EC0FE1-7D6C-4A5F-B0C2-ADB24E800695}" type="pres">
      <dgm:prSet presAssocID="{7BFA3ED5-87A7-4D0D-9387-F534197781B2}" presName="linNode" presStyleCnt="0"/>
      <dgm:spPr/>
    </dgm:pt>
    <dgm:pt modelId="{795A1345-365B-4EC7-A9DE-C9B6F75AE8DF}" type="pres">
      <dgm:prSet presAssocID="{7BFA3ED5-87A7-4D0D-9387-F534197781B2}" presName="parentShp" presStyleLbl="node1" presStyleIdx="5" presStyleCnt="7">
        <dgm:presLayoutVars>
          <dgm:bulletEnabled val="1"/>
        </dgm:presLayoutVars>
      </dgm:prSet>
      <dgm:spPr/>
    </dgm:pt>
    <dgm:pt modelId="{40C0B189-FB61-46DA-AAF2-69C0A76D9CD0}" type="pres">
      <dgm:prSet presAssocID="{7BFA3ED5-87A7-4D0D-9387-F534197781B2}" presName="childShp" presStyleLbl="bgAccFollowNode1" presStyleIdx="5" presStyleCnt="7">
        <dgm:presLayoutVars>
          <dgm:bulletEnabled val="1"/>
        </dgm:presLayoutVars>
      </dgm:prSet>
      <dgm:spPr/>
    </dgm:pt>
    <dgm:pt modelId="{59E7CF1E-297D-4F1B-B6F4-9C24D06B9D3B}" type="pres">
      <dgm:prSet presAssocID="{D5593443-1324-4C0D-91E5-E0B914DA81CB}" presName="spacing" presStyleCnt="0"/>
      <dgm:spPr/>
    </dgm:pt>
    <dgm:pt modelId="{CE6D8EF0-64BB-45AE-B02A-567919F51386}" type="pres">
      <dgm:prSet presAssocID="{E349C3AC-6C3F-4137-9CF1-95EAF0D718E8}" presName="linNode" presStyleCnt="0"/>
      <dgm:spPr/>
    </dgm:pt>
    <dgm:pt modelId="{8598A52E-3A9F-4515-B321-70F8B3D36232}" type="pres">
      <dgm:prSet presAssocID="{E349C3AC-6C3F-4137-9CF1-95EAF0D718E8}" presName="parentShp" presStyleLbl="node1" presStyleIdx="6" presStyleCnt="7" custScaleY="185590">
        <dgm:presLayoutVars>
          <dgm:bulletEnabled val="1"/>
        </dgm:presLayoutVars>
      </dgm:prSet>
      <dgm:spPr/>
    </dgm:pt>
    <dgm:pt modelId="{6C9F1FEB-3DB3-463E-9170-0FB783345FDF}" type="pres">
      <dgm:prSet presAssocID="{E349C3AC-6C3F-4137-9CF1-95EAF0D718E8}" presName="childShp" presStyleLbl="bgAccFollowNode1" presStyleIdx="6" presStyleCnt="7">
        <dgm:presLayoutVars>
          <dgm:bulletEnabled val="1"/>
        </dgm:presLayoutVars>
      </dgm:prSet>
      <dgm:spPr/>
    </dgm:pt>
  </dgm:ptLst>
  <dgm:cxnLst>
    <dgm:cxn modelId="{81E03604-5968-4863-8035-99F08E4577C5}" srcId="{573D4CAB-D892-4739-BD5B-54CEB376E61C}" destId="{AF4EB561-11DF-475E-AA6C-3ED90ECB9F81}" srcOrd="0" destOrd="0" parTransId="{21660F89-CD57-41E7-9B3C-141FCDD46367}" sibTransId="{F88C8DB6-1189-4E8C-A7B7-BBAC80D7D7B9}"/>
    <dgm:cxn modelId="{8B5C7D0B-6517-4CD4-83D8-03A062CE1D7D}" type="presOf" srcId="{573D4CAB-D892-4739-BD5B-54CEB376E61C}" destId="{53E6DA01-E2FF-4C5F-8811-00D475948312}" srcOrd="0" destOrd="0" presId="urn:microsoft.com/office/officeart/2005/8/layout/vList6"/>
    <dgm:cxn modelId="{AEACB70C-2AFC-46BA-9F5B-079E26A73D1E}" type="presOf" srcId="{25D3DF1E-9D3C-44A2-A250-21930DF67D1D}" destId="{B3AAD488-3E9E-4A52-951B-EB7FFB563620}" srcOrd="0" destOrd="0" presId="urn:microsoft.com/office/officeart/2005/8/layout/vList6"/>
    <dgm:cxn modelId="{D1E59713-5886-4036-B8EE-4087D72802DA}" type="presOf" srcId="{E349C3AC-6C3F-4137-9CF1-95EAF0D718E8}" destId="{8598A52E-3A9F-4515-B321-70F8B3D36232}" srcOrd="0" destOrd="0" presId="urn:microsoft.com/office/officeart/2005/8/layout/vList6"/>
    <dgm:cxn modelId="{4C2B581A-DD7F-4CC2-9CB1-E1DD0EFCDC02}" type="presOf" srcId="{B856D8E5-149A-4F66-8A22-24EFF0D7E4EA}" destId="{AF0C1941-2D73-40B3-A791-355B76724614}" srcOrd="0" destOrd="0" presId="urn:microsoft.com/office/officeart/2005/8/layout/vList6"/>
    <dgm:cxn modelId="{D6D1701E-AE14-4ED4-98A5-7C68E116540C}" srcId="{5ABAB52E-A6AF-404C-A0BA-00D0BC9D3E5F}" destId="{B37AD72B-9FC5-4B58-B433-47250D83CD3A}" srcOrd="0" destOrd="0" parTransId="{64F82F70-E669-4FD0-A6A7-3ACF32E6C26C}" sibTransId="{02E16CB3-4530-4AE0-9183-26D3D3FEACCE}"/>
    <dgm:cxn modelId="{23E08129-629C-434E-AEC5-A587F58E928B}" srcId="{573D4CAB-D892-4739-BD5B-54CEB376E61C}" destId="{A29F0497-6E48-4584-9888-392B76E01A71}" srcOrd="3" destOrd="0" parTransId="{099B4B43-9589-4A90-812A-D63474C36EE3}" sibTransId="{6BA312AA-D85E-46F0-B107-851F71C8CE08}"/>
    <dgm:cxn modelId="{81452034-327E-44C3-BEC2-FF204C044A51}" srcId="{3D52DACF-3059-4939-A29C-EE539EDD28C9}" destId="{B856D8E5-149A-4F66-8A22-24EFF0D7E4EA}" srcOrd="0" destOrd="0" parTransId="{515EC5D4-4860-4063-8BA7-11093DD7ACB5}" sibTransId="{F1409150-A13D-463B-9D35-7542413BA908}"/>
    <dgm:cxn modelId="{3A485F36-852C-4997-A8A5-18EB97B7B39E}" srcId="{A29F0497-6E48-4584-9888-392B76E01A71}" destId="{25D3DF1E-9D3C-44A2-A250-21930DF67D1D}" srcOrd="0" destOrd="0" parTransId="{FBAD0788-6FA5-4665-908C-AE96BDD3E5E8}" sibTransId="{20825223-8728-4618-9EA2-9FFC17917394}"/>
    <dgm:cxn modelId="{3AD2CF39-5BED-4BFB-B013-77661B72D82D}" srcId="{256FF612-720B-41DB-A29A-93B7E42245C0}" destId="{79E8ADAD-940A-4CAB-A5F7-633BB25B4095}" srcOrd="0" destOrd="0" parTransId="{EDB0B2FF-192E-4DB1-ABD6-C9B4991C4132}" sibTransId="{5A2C924C-D3C3-421E-B7A8-80875461BA29}"/>
    <dgm:cxn modelId="{F106633B-FE96-4203-AD04-89DB75144B66}" srcId="{AF4EB561-11DF-475E-AA6C-3ED90ECB9F81}" destId="{D08018E4-34C4-4478-B3BF-B34495028711}" srcOrd="0" destOrd="0" parTransId="{29B145F1-7D1B-487C-8455-CB630153B3F3}" sibTransId="{FDDC95AF-259F-4307-A70D-B5DF53EA1314}"/>
    <dgm:cxn modelId="{55372E44-16CB-49EA-96F1-F7C935E7A4A2}" type="presOf" srcId="{8AB2AD4E-B8DD-44BF-810E-AA122D50507C}" destId="{6C9F1FEB-3DB3-463E-9170-0FB783345FDF}" srcOrd="0" destOrd="0" presId="urn:microsoft.com/office/officeart/2005/8/layout/vList6"/>
    <dgm:cxn modelId="{5538F759-F1F5-46E8-A114-1A34BEBE297D}" srcId="{573D4CAB-D892-4739-BD5B-54CEB376E61C}" destId="{7BFA3ED5-87A7-4D0D-9387-F534197781B2}" srcOrd="5" destOrd="0" parTransId="{B95431BA-AB14-4733-844C-4EC5193FF5A4}" sibTransId="{D5593443-1324-4C0D-91E5-E0B914DA81CB}"/>
    <dgm:cxn modelId="{90AEB75C-3C8B-4BAE-B246-3389B225D936}" type="presOf" srcId="{7BFA3ED5-87A7-4D0D-9387-F534197781B2}" destId="{795A1345-365B-4EC7-A9DE-C9B6F75AE8DF}" srcOrd="0" destOrd="0" presId="urn:microsoft.com/office/officeart/2005/8/layout/vList6"/>
    <dgm:cxn modelId="{0CFE9C6E-3CBF-41C7-8288-39945F9D4DC4}" srcId="{573D4CAB-D892-4739-BD5B-54CEB376E61C}" destId="{5ABAB52E-A6AF-404C-A0BA-00D0BC9D3E5F}" srcOrd="1" destOrd="0" parTransId="{41A2D892-3A73-4021-A14B-0743276D1C6F}" sibTransId="{4AC8E93D-D418-4B36-B5F1-0CA0EA6592F9}"/>
    <dgm:cxn modelId="{EC1C8B72-81F5-4C0F-8A2C-3BF6996ABD17}" srcId="{573D4CAB-D892-4739-BD5B-54CEB376E61C}" destId="{256FF612-720B-41DB-A29A-93B7E42245C0}" srcOrd="4" destOrd="0" parTransId="{A8052A24-C035-4631-820B-D99168F9E0B8}" sibTransId="{FDB2EF5A-04E6-4270-825F-DB4384B0ACCB}"/>
    <dgm:cxn modelId="{CF8D8A75-1062-41A6-940A-CEDD0A6B3A0E}" srcId="{573D4CAB-D892-4739-BD5B-54CEB376E61C}" destId="{E349C3AC-6C3F-4137-9CF1-95EAF0D718E8}" srcOrd="6" destOrd="0" parTransId="{27781BBD-8A28-4756-B676-9F02D569C819}" sibTransId="{A66A8B76-AA6B-4CA6-8020-C5727E959811}"/>
    <dgm:cxn modelId="{CE2EBA79-DD04-4C4A-BB66-C03B633AAE9C}" srcId="{E349C3AC-6C3F-4137-9CF1-95EAF0D718E8}" destId="{8AB2AD4E-B8DD-44BF-810E-AA122D50507C}" srcOrd="0" destOrd="0" parTransId="{BFACCFAC-5E70-401A-AA0D-BD719977FB57}" sibTransId="{1621641A-62A7-4DFA-ADCD-9E50483FA2D3}"/>
    <dgm:cxn modelId="{5A776289-71CF-4488-83B6-82C8E5F29EBA}" type="presOf" srcId="{A29F0497-6E48-4584-9888-392B76E01A71}" destId="{3C335121-DEA5-4C78-B9B2-687ED893314F}" srcOrd="0" destOrd="0" presId="urn:microsoft.com/office/officeart/2005/8/layout/vList6"/>
    <dgm:cxn modelId="{2B83828D-62BF-47DD-B493-7C7EF8C41C8D}" type="presOf" srcId="{5ABAB52E-A6AF-404C-A0BA-00D0BC9D3E5F}" destId="{23690BFE-8D1E-49EB-B6AE-F8415636E51C}" srcOrd="0" destOrd="0" presId="urn:microsoft.com/office/officeart/2005/8/layout/vList6"/>
    <dgm:cxn modelId="{E888D195-CF5E-41D9-8CC1-A2E9538BD4BC}" type="presOf" srcId="{B37AD72B-9FC5-4B58-B433-47250D83CD3A}" destId="{6C8E42B0-6D80-4EC9-AAFC-60BF2C8EA743}" srcOrd="0" destOrd="0" presId="urn:microsoft.com/office/officeart/2005/8/layout/vList6"/>
    <dgm:cxn modelId="{1E3E709E-6E84-44D7-B0BB-95D8D1B2618C}" srcId="{573D4CAB-D892-4739-BD5B-54CEB376E61C}" destId="{3D52DACF-3059-4939-A29C-EE539EDD28C9}" srcOrd="2" destOrd="0" parTransId="{541045F2-7AAC-4C4F-9AAF-AF2DB7B34CC0}" sibTransId="{378D921D-6DE6-4957-BB0E-F6F1C3E33BCF}"/>
    <dgm:cxn modelId="{E83E9FBA-43E8-4608-8E56-9868DE841335}" type="presOf" srcId="{79E8ADAD-940A-4CAB-A5F7-633BB25B4095}" destId="{4B3A9257-83E4-40C1-83FD-C97762BA76E3}" srcOrd="0" destOrd="0" presId="urn:microsoft.com/office/officeart/2005/8/layout/vList6"/>
    <dgm:cxn modelId="{F8A599BD-CCCF-4F45-BE02-610FFC492ACA}" type="presOf" srcId="{AF4EB561-11DF-475E-AA6C-3ED90ECB9F81}" destId="{21A0B40B-5855-48A8-96BD-4AC52D50792B}" srcOrd="0" destOrd="0" presId="urn:microsoft.com/office/officeart/2005/8/layout/vList6"/>
    <dgm:cxn modelId="{3FF63EC5-8ABD-4C9F-A276-BBF827EA9A5D}" srcId="{7BFA3ED5-87A7-4D0D-9387-F534197781B2}" destId="{25727BDC-68E1-4328-AA98-6E027F8497D8}" srcOrd="0" destOrd="0" parTransId="{16A382DD-8A5C-4A79-91AF-06C2DA956471}" sibTransId="{C5D21F05-FAB8-41FC-9C4A-EC264BB36D08}"/>
    <dgm:cxn modelId="{F8A363CF-BE77-4F0A-B461-CC3F96C5F801}" type="presOf" srcId="{25727BDC-68E1-4328-AA98-6E027F8497D8}" destId="{40C0B189-FB61-46DA-AAF2-69C0A76D9CD0}" srcOrd="0" destOrd="0" presId="urn:microsoft.com/office/officeart/2005/8/layout/vList6"/>
    <dgm:cxn modelId="{F0B7C1D3-C8BD-443B-9B49-699C46233E58}" type="presOf" srcId="{256FF612-720B-41DB-A29A-93B7E42245C0}" destId="{CFF222B6-FAA6-46B7-8AD6-C58F5260269B}" srcOrd="0" destOrd="0" presId="urn:microsoft.com/office/officeart/2005/8/layout/vList6"/>
    <dgm:cxn modelId="{9F560EE0-6C77-40FB-A1BA-4A088D9BA9D8}" type="presOf" srcId="{D08018E4-34C4-4478-B3BF-B34495028711}" destId="{307088FB-E6AB-44A0-956F-E5B0D6DC2719}" srcOrd="0" destOrd="0" presId="urn:microsoft.com/office/officeart/2005/8/layout/vList6"/>
    <dgm:cxn modelId="{18F38CFF-2A3C-4E13-819B-0314E4F744B3}" type="presOf" srcId="{3D52DACF-3059-4939-A29C-EE539EDD28C9}" destId="{FB378F50-5915-4CEF-B5D8-CE46946126FE}" srcOrd="0" destOrd="0" presId="urn:microsoft.com/office/officeart/2005/8/layout/vList6"/>
    <dgm:cxn modelId="{8257F909-E065-4F48-8E8C-17DF8921873D}" type="presParOf" srcId="{53E6DA01-E2FF-4C5F-8811-00D475948312}" destId="{366CD378-0137-43BC-A87A-3C863C2BC1AF}" srcOrd="0" destOrd="0" presId="urn:microsoft.com/office/officeart/2005/8/layout/vList6"/>
    <dgm:cxn modelId="{D1A92F69-FEF7-40D5-B72E-F96BABE3D086}" type="presParOf" srcId="{366CD378-0137-43BC-A87A-3C863C2BC1AF}" destId="{21A0B40B-5855-48A8-96BD-4AC52D50792B}" srcOrd="0" destOrd="0" presId="urn:microsoft.com/office/officeart/2005/8/layout/vList6"/>
    <dgm:cxn modelId="{3BEC18B4-95FA-4BF9-A4C4-67256F9128CC}" type="presParOf" srcId="{366CD378-0137-43BC-A87A-3C863C2BC1AF}" destId="{307088FB-E6AB-44A0-956F-E5B0D6DC2719}" srcOrd="1" destOrd="0" presId="urn:microsoft.com/office/officeart/2005/8/layout/vList6"/>
    <dgm:cxn modelId="{761A7D75-D42D-45B0-ADD7-A5827AC837A0}" type="presParOf" srcId="{53E6DA01-E2FF-4C5F-8811-00D475948312}" destId="{D9E8B9DF-24EE-4CB5-929D-FCCD6EE85178}" srcOrd="1" destOrd="0" presId="urn:microsoft.com/office/officeart/2005/8/layout/vList6"/>
    <dgm:cxn modelId="{C743BFCA-AF8E-4919-8B31-81432C00167A}" type="presParOf" srcId="{53E6DA01-E2FF-4C5F-8811-00D475948312}" destId="{804ED0AD-9645-4536-BA38-C8F50D2FED0D}" srcOrd="2" destOrd="0" presId="urn:microsoft.com/office/officeart/2005/8/layout/vList6"/>
    <dgm:cxn modelId="{685DC4A4-1426-4646-89DB-1EF77A0939EA}" type="presParOf" srcId="{804ED0AD-9645-4536-BA38-C8F50D2FED0D}" destId="{23690BFE-8D1E-49EB-B6AE-F8415636E51C}" srcOrd="0" destOrd="0" presId="urn:microsoft.com/office/officeart/2005/8/layout/vList6"/>
    <dgm:cxn modelId="{B2A333C0-F9B8-4BFC-A36F-222CA8293481}" type="presParOf" srcId="{804ED0AD-9645-4536-BA38-C8F50D2FED0D}" destId="{6C8E42B0-6D80-4EC9-AAFC-60BF2C8EA743}" srcOrd="1" destOrd="0" presId="urn:microsoft.com/office/officeart/2005/8/layout/vList6"/>
    <dgm:cxn modelId="{9D9D7C62-3A89-42BD-8B49-E235B8433C46}" type="presParOf" srcId="{53E6DA01-E2FF-4C5F-8811-00D475948312}" destId="{961A9668-4CDB-4911-B701-CDAB64996EAE}" srcOrd="3" destOrd="0" presId="urn:microsoft.com/office/officeart/2005/8/layout/vList6"/>
    <dgm:cxn modelId="{81E17DE4-F756-4F94-A051-04436EEDC20B}" type="presParOf" srcId="{53E6DA01-E2FF-4C5F-8811-00D475948312}" destId="{37467268-823C-4546-8A39-4FDAFBDF0537}" srcOrd="4" destOrd="0" presId="urn:microsoft.com/office/officeart/2005/8/layout/vList6"/>
    <dgm:cxn modelId="{6919553D-CBE1-4393-8452-93E835086B38}" type="presParOf" srcId="{37467268-823C-4546-8A39-4FDAFBDF0537}" destId="{FB378F50-5915-4CEF-B5D8-CE46946126FE}" srcOrd="0" destOrd="0" presId="urn:microsoft.com/office/officeart/2005/8/layout/vList6"/>
    <dgm:cxn modelId="{BF6A45A0-C0DD-47AD-9DA1-B7306FA20EAF}" type="presParOf" srcId="{37467268-823C-4546-8A39-4FDAFBDF0537}" destId="{AF0C1941-2D73-40B3-A791-355B76724614}" srcOrd="1" destOrd="0" presId="urn:microsoft.com/office/officeart/2005/8/layout/vList6"/>
    <dgm:cxn modelId="{7C4B94CD-5B8E-4745-A495-EA3CDE16BD9A}" type="presParOf" srcId="{53E6DA01-E2FF-4C5F-8811-00D475948312}" destId="{07663FE4-5702-4E32-9ECB-7CAC4D84136B}" srcOrd="5" destOrd="0" presId="urn:microsoft.com/office/officeart/2005/8/layout/vList6"/>
    <dgm:cxn modelId="{0B51B4BF-1369-4DCE-BFCA-773470A2B2F5}" type="presParOf" srcId="{53E6DA01-E2FF-4C5F-8811-00D475948312}" destId="{63A97894-B9A8-4D78-BF71-2D68B0B399CB}" srcOrd="6" destOrd="0" presId="urn:microsoft.com/office/officeart/2005/8/layout/vList6"/>
    <dgm:cxn modelId="{35B795C2-581D-4316-9E33-DC15D9BCF0F2}" type="presParOf" srcId="{63A97894-B9A8-4D78-BF71-2D68B0B399CB}" destId="{3C335121-DEA5-4C78-B9B2-687ED893314F}" srcOrd="0" destOrd="0" presId="urn:microsoft.com/office/officeart/2005/8/layout/vList6"/>
    <dgm:cxn modelId="{6C06E84B-D477-4165-8747-CE92AB9B5058}" type="presParOf" srcId="{63A97894-B9A8-4D78-BF71-2D68B0B399CB}" destId="{B3AAD488-3E9E-4A52-951B-EB7FFB563620}" srcOrd="1" destOrd="0" presId="urn:microsoft.com/office/officeart/2005/8/layout/vList6"/>
    <dgm:cxn modelId="{4CED392F-456E-45A9-AF11-65BAE838D3C8}" type="presParOf" srcId="{53E6DA01-E2FF-4C5F-8811-00D475948312}" destId="{EF864461-C7DD-4FE3-AF4C-86697A38BB9C}" srcOrd="7" destOrd="0" presId="urn:microsoft.com/office/officeart/2005/8/layout/vList6"/>
    <dgm:cxn modelId="{59A7CC26-7644-43A2-8C21-433BC7B58B27}" type="presParOf" srcId="{53E6DA01-E2FF-4C5F-8811-00D475948312}" destId="{688E5357-380A-474F-9317-A894A702FFD3}" srcOrd="8" destOrd="0" presId="urn:microsoft.com/office/officeart/2005/8/layout/vList6"/>
    <dgm:cxn modelId="{5AE6806A-81D8-458C-9A25-FEEB52024907}" type="presParOf" srcId="{688E5357-380A-474F-9317-A894A702FFD3}" destId="{CFF222B6-FAA6-46B7-8AD6-C58F5260269B}" srcOrd="0" destOrd="0" presId="urn:microsoft.com/office/officeart/2005/8/layout/vList6"/>
    <dgm:cxn modelId="{8E2C7FF1-82C2-4864-B9B0-3CD6B7F58739}" type="presParOf" srcId="{688E5357-380A-474F-9317-A894A702FFD3}" destId="{4B3A9257-83E4-40C1-83FD-C97762BA76E3}" srcOrd="1" destOrd="0" presId="urn:microsoft.com/office/officeart/2005/8/layout/vList6"/>
    <dgm:cxn modelId="{04828E93-1619-48B1-A820-8D51CBBF4F24}" type="presParOf" srcId="{53E6DA01-E2FF-4C5F-8811-00D475948312}" destId="{36B34E55-B434-49A9-AC7C-1E1263CC0A37}" srcOrd="9" destOrd="0" presId="urn:microsoft.com/office/officeart/2005/8/layout/vList6"/>
    <dgm:cxn modelId="{C7F65ED3-8EAB-4795-9174-36E6CCA3E897}" type="presParOf" srcId="{53E6DA01-E2FF-4C5F-8811-00D475948312}" destId="{17EC0FE1-7D6C-4A5F-B0C2-ADB24E800695}" srcOrd="10" destOrd="0" presId="urn:microsoft.com/office/officeart/2005/8/layout/vList6"/>
    <dgm:cxn modelId="{3A8E2F88-05FC-4C31-8467-841AA129F8DD}" type="presParOf" srcId="{17EC0FE1-7D6C-4A5F-B0C2-ADB24E800695}" destId="{795A1345-365B-4EC7-A9DE-C9B6F75AE8DF}" srcOrd="0" destOrd="0" presId="urn:microsoft.com/office/officeart/2005/8/layout/vList6"/>
    <dgm:cxn modelId="{2D12A196-1A27-474E-A3B5-4782AFA9BFB9}" type="presParOf" srcId="{17EC0FE1-7D6C-4A5F-B0C2-ADB24E800695}" destId="{40C0B189-FB61-46DA-AAF2-69C0A76D9CD0}" srcOrd="1" destOrd="0" presId="urn:microsoft.com/office/officeart/2005/8/layout/vList6"/>
    <dgm:cxn modelId="{E1734347-56C8-45C4-8121-5D78C38331BF}" type="presParOf" srcId="{53E6DA01-E2FF-4C5F-8811-00D475948312}" destId="{59E7CF1E-297D-4F1B-B6F4-9C24D06B9D3B}" srcOrd="11" destOrd="0" presId="urn:microsoft.com/office/officeart/2005/8/layout/vList6"/>
    <dgm:cxn modelId="{98291160-CECA-4615-9A23-352528FC6DB8}" type="presParOf" srcId="{53E6DA01-E2FF-4C5F-8811-00D475948312}" destId="{CE6D8EF0-64BB-45AE-B02A-567919F51386}" srcOrd="12" destOrd="0" presId="urn:microsoft.com/office/officeart/2005/8/layout/vList6"/>
    <dgm:cxn modelId="{FB7AB5C7-D409-4F61-AC8B-480DCC04DE28}" type="presParOf" srcId="{CE6D8EF0-64BB-45AE-B02A-567919F51386}" destId="{8598A52E-3A9F-4515-B321-70F8B3D36232}" srcOrd="0" destOrd="0" presId="urn:microsoft.com/office/officeart/2005/8/layout/vList6"/>
    <dgm:cxn modelId="{A1AA2EF3-A8BB-4AE1-A3F7-AB8E4C4888CC}" type="presParOf" srcId="{CE6D8EF0-64BB-45AE-B02A-567919F51386}" destId="{6C9F1FEB-3DB3-463E-9170-0FB783345FD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088FB-E6AB-44A0-956F-E5B0D6DC2719}">
      <dsp:nvSpPr>
        <dsp:cNvPr id="0" name=""/>
        <dsp:cNvSpPr/>
      </dsp:nvSpPr>
      <dsp:spPr>
        <a:xfrm>
          <a:off x="2468880" y="1416"/>
          <a:ext cx="3703320" cy="4099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800" kern="1200" dirty="0"/>
            <a:t>High Phosphate</a:t>
          </a:r>
        </a:p>
      </dsp:txBody>
      <dsp:txXfrm>
        <a:off x="2468880" y="52662"/>
        <a:ext cx="3549582" cy="307475"/>
      </dsp:txXfrm>
    </dsp:sp>
    <dsp:sp modelId="{21A0B40B-5855-48A8-96BD-4AC52D50792B}">
      <dsp:nvSpPr>
        <dsp:cNvPr id="0" name=""/>
        <dsp:cNvSpPr/>
      </dsp:nvSpPr>
      <dsp:spPr>
        <a:xfrm>
          <a:off x="0" y="0"/>
          <a:ext cx="2468880" cy="4099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0000"/>
              </a:solidFill>
            </a:rPr>
            <a:t>10-52-10</a:t>
          </a:r>
          <a:endParaRPr lang="en-CA" sz="2400" b="1" kern="1200" dirty="0">
            <a:solidFill>
              <a:srgbClr val="FF0000"/>
            </a:solidFill>
          </a:endParaRPr>
        </a:p>
      </dsp:txBody>
      <dsp:txXfrm>
        <a:off x="20013" y="20013"/>
        <a:ext cx="2428854" cy="369941"/>
      </dsp:txXfrm>
    </dsp:sp>
    <dsp:sp modelId="{6C8E42B0-6D80-4EC9-AAFC-60BF2C8EA743}">
      <dsp:nvSpPr>
        <dsp:cNvPr id="0" name=""/>
        <dsp:cNvSpPr/>
      </dsp:nvSpPr>
      <dsp:spPr>
        <a:xfrm>
          <a:off x="2468880" y="452381"/>
          <a:ext cx="3703320" cy="4099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800" kern="1200" dirty="0"/>
            <a:t>Low phosphate but has calcium</a:t>
          </a:r>
        </a:p>
      </dsp:txBody>
      <dsp:txXfrm>
        <a:off x="2468880" y="503627"/>
        <a:ext cx="3549582" cy="307475"/>
      </dsp:txXfrm>
    </dsp:sp>
    <dsp:sp modelId="{23690BFE-8D1E-49EB-B6AE-F8415636E51C}">
      <dsp:nvSpPr>
        <dsp:cNvPr id="0" name=""/>
        <dsp:cNvSpPr/>
      </dsp:nvSpPr>
      <dsp:spPr>
        <a:xfrm>
          <a:off x="0" y="452381"/>
          <a:ext cx="2468880" cy="4099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0000"/>
              </a:solidFill>
            </a:rPr>
            <a:t>12-2-14 (6 Ca 3 Mg)</a:t>
          </a:r>
          <a:endParaRPr lang="en-CA" sz="1800" b="1" kern="1200" dirty="0">
            <a:solidFill>
              <a:srgbClr val="FF0000"/>
            </a:solidFill>
          </a:endParaRPr>
        </a:p>
      </dsp:txBody>
      <dsp:txXfrm>
        <a:off x="20013" y="472394"/>
        <a:ext cx="2428854" cy="369941"/>
      </dsp:txXfrm>
    </dsp:sp>
    <dsp:sp modelId="{AF0C1941-2D73-40B3-A791-355B76724614}">
      <dsp:nvSpPr>
        <dsp:cNvPr id="0" name=""/>
        <dsp:cNvSpPr/>
      </dsp:nvSpPr>
      <dsp:spPr>
        <a:xfrm>
          <a:off x="2468880" y="903345"/>
          <a:ext cx="3703320" cy="4099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800" kern="1200" dirty="0"/>
            <a:t>Good N-K Balance – has NH4</a:t>
          </a:r>
        </a:p>
      </dsp:txBody>
      <dsp:txXfrm>
        <a:off x="2468880" y="954591"/>
        <a:ext cx="3549582" cy="307475"/>
      </dsp:txXfrm>
    </dsp:sp>
    <dsp:sp modelId="{FB378F50-5915-4CEF-B5D8-CE46946126FE}">
      <dsp:nvSpPr>
        <dsp:cNvPr id="0" name=""/>
        <dsp:cNvSpPr/>
      </dsp:nvSpPr>
      <dsp:spPr>
        <a:xfrm>
          <a:off x="0" y="903345"/>
          <a:ext cx="2468880" cy="4099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0000"/>
              </a:solidFill>
              <a:latin typeface="+mn-lt"/>
            </a:rPr>
            <a:t>20-8-20</a:t>
          </a:r>
          <a:endParaRPr lang="en-CA" sz="2000" kern="1200" dirty="0">
            <a:solidFill>
              <a:srgbClr val="FF0000"/>
            </a:solidFill>
            <a:latin typeface="+mn-lt"/>
          </a:endParaRPr>
        </a:p>
      </dsp:txBody>
      <dsp:txXfrm>
        <a:off x="20013" y="923358"/>
        <a:ext cx="2428854" cy="369941"/>
      </dsp:txXfrm>
    </dsp:sp>
    <dsp:sp modelId="{B3AAD488-3E9E-4A52-951B-EB7FFB563620}">
      <dsp:nvSpPr>
        <dsp:cNvPr id="0" name=""/>
        <dsp:cNvSpPr/>
      </dsp:nvSpPr>
      <dsp:spPr>
        <a:xfrm>
          <a:off x="2468880" y="1354310"/>
          <a:ext cx="3703320" cy="4099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800" kern="1200" dirty="0"/>
            <a:t>Low phosphate</a:t>
          </a:r>
        </a:p>
      </dsp:txBody>
      <dsp:txXfrm>
        <a:off x="2468880" y="1405556"/>
        <a:ext cx="3549582" cy="307475"/>
      </dsp:txXfrm>
    </dsp:sp>
    <dsp:sp modelId="{3C335121-DEA5-4C78-B9B2-687ED893314F}">
      <dsp:nvSpPr>
        <dsp:cNvPr id="0" name=""/>
        <dsp:cNvSpPr/>
      </dsp:nvSpPr>
      <dsp:spPr>
        <a:xfrm>
          <a:off x="0" y="1354310"/>
          <a:ext cx="2468880" cy="4099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FF0000"/>
              </a:solidFill>
            </a:rPr>
            <a:t>20-2-20</a:t>
          </a:r>
          <a:endParaRPr lang="en-CA" sz="1900" kern="1200" dirty="0">
            <a:solidFill>
              <a:srgbClr val="FF0000"/>
            </a:solidFill>
          </a:endParaRPr>
        </a:p>
      </dsp:txBody>
      <dsp:txXfrm>
        <a:off x="20013" y="1374323"/>
        <a:ext cx="2428854" cy="369941"/>
      </dsp:txXfrm>
    </dsp:sp>
    <dsp:sp modelId="{4B3A9257-83E4-40C1-83FD-C97762BA76E3}">
      <dsp:nvSpPr>
        <dsp:cNvPr id="0" name=""/>
        <dsp:cNvSpPr/>
      </dsp:nvSpPr>
      <dsp:spPr>
        <a:xfrm>
          <a:off x="2468880" y="1805275"/>
          <a:ext cx="3703320" cy="4099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800" kern="1200" dirty="0"/>
            <a:t>Good calcium and magnesium</a:t>
          </a:r>
        </a:p>
      </dsp:txBody>
      <dsp:txXfrm>
        <a:off x="2468880" y="1856521"/>
        <a:ext cx="3549582" cy="307475"/>
      </dsp:txXfrm>
    </dsp:sp>
    <dsp:sp modelId="{CFF222B6-FAA6-46B7-8AD6-C58F5260269B}">
      <dsp:nvSpPr>
        <dsp:cNvPr id="0" name=""/>
        <dsp:cNvSpPr/>
      </dsp:nvSpPr>
      <dsp:spPr>
        <a:xfrm>
          <a:off x="0" y="1805275"/>
          <a:ext cx="2468880" cy="4099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FF0000"/>
              </a:solidFill>
            </a:rPr>
            <a:t>14-0-14 (6 CA 3 Mg</a:t>
          </a:r>
          <a:r>
            <a:rPr lang="en-US" sz="1900" kern="1200" dirty="0"/>
            <a:t>)</a:t>
          </a:r>
          <a:endParaRPr lang="en-CA" sz="1900" kern="1200" dirty="0"/>
        </a:p>
      </dsp:txBody>
      <dsp:txXfrm>
        <a:off x="20013" y="1825288"/>
        <a:ext cx="2428854" cy="369941"/>
      </dsp:txXfrm>
    </dsp:sp>
    <dsp:sp modelId="{40C0B189-FB61-46DA-AAF2-69C0A76D9CD0}">
      <dsp:nvSpPr>
        <dsp:cNvPr id="0" name=""/>
        <dsp:cNvSpPr/>
      </dsp:nvSpPr>
      <dsp:spPr>
        <a:xfrm>
          <a:off x="2468880" y="2256240"/>
          <a:ext cx="3703320" cy="4099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800" kern="1200" dirty="0"/>
            <a:t>Higher calcium</a:t>
          </a:r>
        </a:p>
      </dsp:txBody>
      <dsp:txXfrm>
        <a:off x="2468880" y="2307486"/>
        <a:ext cx="3549582" cy="307475"/>
      </dsp:txXfrm>
    </dsp:sp>
    <dsp:sp modelId="{795A1345-365B-4EC7-A9DE-C9B6F75AE8DF}">
      <dsp:nvSpPr>
        <dsp:cNvPr id="0" name=""/>
        <dsp:cNvSpPr/>
      </dsp:nvSpPr>
      <dsp:spPr>
        <a:xfrm>
          <a:off x="0" y="2256240"/>
          <a:ext cx="2468880" cy="4099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FF0000"/>
              </a:solidFill>
            </a:rPr>
            <a:t>15-0-15 (11 Ca</a:t>
          </a:r>
          <a:r>
            <a:rPr lang="en-US" sz="1900" kern="1200" dirty="0"/>
            <a:t>)</a:t>
          </a:r>
          <a:endParaRPr lang="en-CA" sz="1900" kern="1200" dirty="0"/>
        </a:p>
      </dsp:txBody>
      <dsp:txXfrm>
        <a:off x="20013" y="2276253"/>
        <a:ext cx="2428854" cy="369941"/>
      </dsp:txXfrm>
    </dsp:sp>
    <dsp:sp modelId="{6C9F1FEB-3DB3-463E-9170-0FB783345FDF}">
      <dsp:nvSpPr>
        <dsp:cNvPr id="0" name=""/>
        <dsp:cNvSpPr/>
      </dsp:nvSpPr>
      <dsp:spPr>
        <a:xfrm>
          <a:off x="2469482" y="2882650"/>
          <a:ext cx="3699703" cy="40996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800" kern="1200" dirty="0"/>
            <a:t>Higher N:K ratio</a:t>
          </a:r>
        </a:p>
      </dsp:txBody>
      <dsp:txXfrm>
        <a:off x="2469482" y="2933896"/>
        <a:ext cx="3545965" cy="307475"/>
      </dsp:txXfrm>
    </dsp:sp>
    <dsp:sp modelId="{8598A52E-3A9F-4515-B321-70F8B3D36232}">
      <dsp:nvSpPr>
        <dsp:cNvPr id="0" name=""/>
        <dsp:cNvSpPr/>
      </dsp:nvSpPr>
      <dsp:spPr>
        <a:xfrm>
          <a:off x="3013" y="2707205"/>
          <a:ext cx="2466468" cy="7608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 dirty="0">
              <a:solidFill>
                <a:srgbClr val="FF0000"/>
              </a:solidFill>
            </a:rPr>
            <a:t>7-11-27, 15-10-30</a:t>
          </a:r>
        </a:p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 dirty="0">
              <a:solidFill>
                <a:srgbClr val="FF0000"/>
              </a:solidFill>
            </a:rPr>
            <a:t>5-6-27 Plus</a:t>
          </a:r>
        </a:p>
      </dsp:txBody>
      <dsp:txXfrm>
        <a:off x="40155" y="2744347"/>
        <a:ext cx="2392184" cy="686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>
            <a:extLst>
              <a:ext uri="{FF2B5EF4-FFF2-40B4-BE49-F238E27FC236}">
                <a16:creationId xmlns:a16="http://schemas.microsoft.com/office/drawing/2014/main" id="{F47B1B10-7836-623B-0F4B-E20BB75622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35" tIns="46817" rIns="93635" bIns="46817" numCol="1" anchor="t" anchorCtr="0" compatLnSpc="1">
            <a:prstTxWarp prst="textNoShape">
              <a:avLst/>
            </a:prstTxWarp>
          </a:bodyPr>
          <a:lstStyle>
            <a:lvl1pPr defTabSz="936625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2931" name="Rectangle 3">
            <a:extLst>
              <a:ext uri="{FF2B5EF4-FFF2-40B4-BE49-F238E27FC236}">
                <a16:creationId xmlns:a16="http://schemas.microsoft.com/office/drawing/2014/main" id="{3A734A96-7936-71AC-2D54-24790D7AF83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35" tIns="46817" rIns="93635" bIns="46817" numCol="1" anchor="t" anchorCtr="0" compatLnSpc="1">
            <a:prstTxWarp prst="textNoShape">
              <a:avLst/>
            </a:prstTxWarp>
          </a:bodyPr>
          <a:lstStyle>
            <a:lvl1pPr algn="r" defTabSz="936625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2932" name="Rectangle 4">
            <a:extLst>
              <a:ext uri="{FF2B5EF4-FFF2-40B4-BE49-F238E27FC236}">
                <a16:creationId xmlns:a16="http://schemas.microsoft.com/office/drawing/2014/main" id="{EA212C57-FC3D-9FF5-6F3A-F4C4EB75CB8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321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35" tIns="46817" rIns="93635" bIns="46817" numCol="1" anchor="b" anchorCtr="0" compatLnSpc="1">
            <a:prstTxWarp prst="textNoShape">
              <a:avLst/>
            </a:prstTxWarp>
          </a:bodyPr>
          <a:lstStyle>
            <a:lvl1pPr defTabSz="936625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2933" name="Rectangle 5">
            <a:extLst>
              <a:ext uri="{FF2B5EF4-FFF2-40B4-BE49-F238E27FC236}">
                <a16:creationId xmlns:a16="http://schemas.microsoft.com/office/drawing/2014/main" id="{F604BBF1-B4C3-4C84-CC02-3BF91B7B916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05863"/>
            <a:ext cx="30321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35" tIns="46817" rIns="93635" bIns="46817" numCol="1" anchor="b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EBA2CC6-A970-1748-A4DE-990570ABB9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89CD35C-95DC-4ADE-0C64-BCF0FDE249E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35" tIns="46817" rIns="93635" bIns="46817" numCol="1" anchor="t" anchorCtr="0" compatLnSpc="1">
            <a:prstTxWarp prst="textNoShape">
              <a:avLst/>
            </a:prstTxWarp>
          </a:bodyPr>
          <a:lstStyle>
            <a:lvl1pPr defTabSz="936625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855B7C5-927A-C128-96A3-D471E013BE6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35" tIns="46817" rIns="93635" bIns="46817" numCol="1" anchor="t" anchorCtr="0" compatLnSpc="1">
            <a:prstTxWarp prst="textNoShape">
              <a:avLst/>
            </a:prstTxWarp>
          </a:bodyPr>
          <a:lstStyle>
            <a:lvl1pPr algn="r" defTabSz="936625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F1F592F-B5A5-BE12-A59F-D43CEB44481A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82688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27C7FC8A-7A37-91D2-B021-FE7A40D5CF7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05313"/>
            <a:ext cx="5130800" cy="41703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35" tIns="46817" rIns="93635" bIns="468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A94F8687-8A8B-C56A-99E0-680A096053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3212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35" tIns="46817" rIns="93635" bIns="46817" numCol="1" anchor="b" anchorCtr="0" compatLnSpc="1">
            <a:prstTxWarp prst="textNoShape">
              <a:avLst/>
            </a:prstTxWarp>
          </a:bodyPr>
          <a:lstStyle>
            <a:lvl1pPr defTabSz="936625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3474F5F6-813B-E9C4-CC22-58F361722A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05863"/>
            <a:ext cx="3032125" cy="4651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35" tIns="46817" rIns="93635" bIns="46817" numCol="1" anchor="b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79DDC77-D5E0-B846-B272-FCCC340F0F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BDF2E2F9-B65F-C230-BF25-E342C226E2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85BA86C6-DCC5-DED8-5D43-B5C1EAEEC3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7DE001A4-D1C4-DF07-BB09-AE131939A3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483218-13EC-1646-96BD-A8B00BECDBC7}" type="slidenum">
              <a:rPr lang="en-US" altLang="en-US" smtClean="0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6A769A4C-61A0-9F38-E789-F885BAC52F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6D4CB0-61D8-6A46-B629-ED4954CD4274}" type="slidenum">
              <a:rPr lang="en-US" altLang="en-US" smtClean="0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D3506CC2-6E4A-15DF-4815-B6D3A763274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4BA2C04-13EE-C3CB-D392-747BCD2999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34C0D412-EEA3-5ADB-E4BF-CF6BB17757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05EBA9-EEC4-1A48-8AE7-E6D9D914504E}" type="slidenum">
              <a:rPr lang="en-US" altLang="en-US" smtClean="0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9061EC9A-EA46-D342-695A-0E2EF1779D7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2B100EFE-8C27-1679-595A-0504AFCCF0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69AC2AAC-0959-5E0F-69F5-9D4E4BDB71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14FADE-4602-B442-B677-3D3AAADE0A97}" type="slidenum">
              <a:rPr lang="en-US" altLang="en-US" smtClean="0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36812B3-3C9D-0965-BFC0-A2E1756AB56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B6C3BD9-FACB-0AB7-C0C9-DCD56AD826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72390C1B-B031-D82D-D2D6-3C00F26E6E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6F6A82-27AA-F44C-AA2E-52F59DA9C5C5}" type="slidenum">
              <a:rPr lang="en-US" altLang="en-US" smtClean="0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CB11B789-0D4C-6217-F061-E017C0C4E0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26A7EA5B-1BBC-C5AF-C91E-F341D96A42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984694EC-BF2F-3424-D096-4EBF4BA73B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B65A92-B87B-224C-B3E9-6C839D564C99}" type="slidenum">
              <a:rPr lang="en-US" altLang="en-US" smtClean="0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C02A7DCF-D534-BCE2-7297-7CD58255767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CECCD6A2-8FF5-DC9B-8BCB-C9DE746BF2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DF0BDD40-E597-AFD3-4A1C-BC7674D3E1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3C5D9B-18CF-F040-BE55-E4B13C7A7A4F}" type="slidenum">
              <a:rPr lang="en-US" altLang="en-US" smtClean="0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700537B6-661D-B6AC-6C9F-BCD57DEDEC4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EE072B66-79B4-65E3-C18A-1CBA55BBCD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A018FCEB-417C-AAB0-3B6B-88F6C37B54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E84135-D837-BB46-B0B6-112CB2223EC1}" type="slidenum">
              <a:rPr lang="en-US" altLang="en-US" smtClean="0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0AC6806E-9E1B-4BD5-2E08-568B4C64666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05FA5679-CA7E-22C2-5738-C04FBF9B9F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EA48B8E2-D381-BEF4-220E-AFBD7F646B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A5030B-5F9C-6849-8BAB-D292FDB6C4DA}" type="slidenum">
              <a:rPr lang="en-US" altLang="en-US" smtClean="0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DD30587C-0266-35C1-FCDD-6647845C234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2CE45AA4-0CB3-9106-A93B-6FF3467C3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1544A494-0AC8-E09F-370F-C9078A231B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9F1AFA-D952-1448-8533-80B71EB2A604}" type="slidenum">
              <a:rPr lang="en-US" altLang="en-US" smtClean="0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76C67846-A046-B77C-B8A4-298BB84F27B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BB60F6A0-0066-B171-8F36-459F5C25CB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03725"/>
            <a:ext cx="5130800" cy="4171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CADB4F11-6682-D606-293C-A84971822B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A2DF4C-8C8D-B54E-97CB-D1D3DFBD9E45}" type="slidenum">
              <a:rPr lang="en-US" altLang="en-US" smtClean="0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A975B1E0-D3DE-D78C-DC48-E0209FEC6A8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E36F6F20-35AE-F1EE-1942-CB09A0C7C6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03725"/>
            <a:ext cx="5130800" cy="4171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DC6B48EC-EE0D-255C-A0D5-ABFC695660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3DEC77-AB3E-064D-9CC2-5D69C462B11A}" type="slidenum">
              <a:rPr lang="en-US" altLang="en-US" smtClean="0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ADE88A58-E4C4-B364-38F0-824A42773B3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09A78346-1E0E-875B-6758-6F755A08D8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03725"/>
            <a:ext cx="5130800" cy="4171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E5D03D5-569F-3CA9-5BD6-2D0222A9E9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A3BE8D-4705-5642-90F9-EAEC502B8BD5}" type="slidenum">
              <a:rPr lang="en-US" altLang="en-US" smtClean="0">
                <a:latin typeface="Times New Roman" panose="02020603050405020304" pitchFamily="18" charset="0"/>
              </a:rPr>
              <a:pPr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FEC7A5AC-DF29-31FF-13DE-08B70D11450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06D4A425-FD3C-766A-0DC3-50DC7E6C98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03725"/>
            <a:ext cx="5130800" cy="4171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698B10D5-3BB5-7383-5155-EAAEED952F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D5E482-F400-FC47-95D9-200A65044385}" type="slidenum">
              <a:rPr lang="en-US" altLang="en-US" smtClean="0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F5C42B9-96E7-749A-A1CE-B691A3FB4C3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4A1D8A9D-D5D6-EA24-69A9-D7C973D3E5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3450" y="4403725"/>
            <a:ext cx="5130800" cy="4171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4B7C2838-A190-393F-32CC-62C328B78D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4EF317-3C06-DB4C-B46E-B6058D5310F4}" type="slidenum">
              <a:rPr lang="en-US" altLang="en-US" smtClean="0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84387AF-D49B-3396-6CE7-6EF88149DB3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C2C1B4D3-7D4C-00E2-5738-71B920D2A7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917EAA1E-48E0-6E41-5D27-B09B0BAD06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96B5D8-C158-B142-87D3-FD0C641FBD11}" type="slidenum">
              <a:rPr lang="en-US" altLang="en-US" smtClean="0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8CE3CC4F-535F-8A68-BCBE-8CF609454EC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1EFEF6CE-BF0B-FC0D-1A97-2BFF901768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28AA58D-BB1F-1BAC-FF95-BAC16C0C01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2D4BD3-7407-0E49-9E7C-067484E7E515}" type="slidenum">
              <a:rPr lang="en-US" altLang="en-US" smtClean="0">
                <a:latin typeface="Times New Roman" panose="02020603050405020304" pitchFamily="18" charset="0"/>
              </a:rPr>
              <a:pPr/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095526A9-E46D-FF56-6289-950E2382EE5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A19FF6BA-5AB3-971E-889C-32C6FFBA8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99EA6E61-B104-A148-A865-716479C247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EDC563-5631-784D-8329-C57E8605E065}" type="slidenum">
              <a:rPr lang="en-US" altLang="en-US" smtClean="0">
                <a:latin typeface="Times New Roman" panose="02020603050405020304" pitchFamily="18" charset="0"/>
              </a:rPr>
              <a:pPr/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5E0264C2-5322-7EA5-7B29-D7E09D32BFA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216E5A50-2B04-9132-B0BF-2FCD3D4115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3C3B291D-364F-6D96-5ACC-9424E0C1E1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F8EA16-1932-F541-8180-F3631BEE4B75}" type="slidenum">
              <a:rPr lang="en-US" altLang="en-US" smtClean="0">
                <a:latin typeface="Times New Roman" panose="02020603050405020304" pitchFamily="18" charset="0"/>
              </a:rPr>
              <a:pPr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2706E499-3014-9765-3FE1-414C45CA673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BCD8625B-90F7-69E3-BD47-993E8736B8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E2A410AF-16D3-2550-DF02-C4E143A50D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EA22B4-C46E-4149-960F-ED47738AEE02}" type="slidenum">
              <a:rPr lang="en-US" altLang="en-US" smtClean="0">
                <a:latin typeface="Times New Roman" panose="02020603050405020304" pitchFamily="18" charset="0"/>
              </a:rPr>
              <a:pPr/>
              <a:t>38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E9AD62C6-1DE4-A551-2E99-5001CA02899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03872FAE-F43F-CF97-9276-71F7F4277B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FCEA25A6-EB82-0DB0-D6D5-C6CD5D24CE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9DD98F-CEAB-5A49-9103-45CAA3F4DC5A}" type="slidenum">
              <a:rPr lang="en-US" altLang="en-US" smtClean="0">
                <a:latin typeface="Times New Roman" panose="02020603050405020304" pitchFamily="18" charset="0"/>
              </a:rPr>
              <a:pPr/>
              <a:t>39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723D3801-40A6-EFAB-8877-6843759DDAF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3F16608F-058C-40E7-5675-F667039675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0469F568-F3E2-7498-7229-944E7CF532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353248-18D9-EA47-BCDC-4557EBC01D65}" type="slidenum">
              <a:rPr lang="en-US" altLang="en-US" smtClean="0">
                <a:latin typeface="Times New Roman" panose="02020603050405020304" pitchFamily="18" charset="0"/>
              </a:rPr>
              <a:pPr/>
              <a:t>40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1B9F3B78-1542-8932-C9C1-8F320B95804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D2053848-C9EA-E741-2C0B-D83FF3D65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B7E86479-CC8D-BED9-A1E1-03F02D6429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7698E0-AE7C-444D-810F-2D2FB07ACC29}" type="slidenum">
              <a:rPr lang="en-US" altLang="en-US" smtClean="0">
                <a:latin typeface="Times New Roman" panose="02020603050405020304" pitchFamily="18" charset="0"/>
              </a:rPr>
              <a:pPr/>
              <a:t>41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E4926D23-B026-A281-2719-39B8B104469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D52B5A87-0BA3-711F-E551-7AE373E58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83EE8E9B-100A-8C27-BCAE-DB33BE8529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54BA8A-A9CB-FA4E-9F84-0FBE272C19B7}" type="slidenum">
              <a:rPr lang="en-US" altLang="en-US" smtClean="0">
                <a:latin typeface="Times New Roman" panose="02020603050405020304" pitchFamily="18" charset="0"/>
              </a:rPr>
              <a:pPr/>
              <a:t>42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6CB8F6E3-5A75-B53C-731C-B6E262ED9DF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23E3A367-957D-BA17-17CF-2EE52073E2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604672C7-0E0A-B5A5-F2CE-996276A5BB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5C01BF-F744-2341-87E4-D9C1729DE8D2}" type="slidenum">
              <a:rPr lang="en-US" altLang="en-US" smtClean="0">
                <a:latin typeface="Times New Roman" panose="02020603050405020304" pitchFamily="18" charset="0"/>
              </a:rPr>
              <a:pPr/>
              <a:t>43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8DADAD6C-FAB2-A826-6541-B39AA21104B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170F5B2F-EBC6-851A-36C1-53979D087D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951D9867-916A-C476-D7EB-909E0AB89F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F230B8-DA67-9A4B-99AE-DC276B102884}" type="slidenum">
              <a:rPr lang="en-US" altLang="en-US" smtClean="0">
                <a:latin typeface="Times New Roman" panose="02020603050405020304" pitchFamily="18" charset="0"/>
              </a:rPr>
              <a:pPr/>
              <a:t>44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9DF1EACA-E1D2-96D8-219B-CC828613370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1ED33E67-0721-04A0-6E8D-EB183E7FE0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6D6A895E-D1CF-0AE9-C441-C5F244386A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5FD75D-F8FA-A546-9D68-F2B7685F02F6}" type="slidenum">
              <a:rPr lang="en-US" altLang="en-US" smtClean="0">
                <a:latin typeface="Times New Roman" panose="02020603050405020304" pitchFamily="18" charset="0"/>
              </a:rPr>
              <a:pPr/>
              <a:t>45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D4519806-5868-8784-0F92-19853EB8329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98F17E09-1F64-5F28-E608-9DB04F1F4C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871D544C-2BF4-EC6F-A144-25EFE99C90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A627C0-E761-5742-97B9-42E09159D5E1}" type="slidenum">
              <a:rPr lang="en-US" altLang="en-US" smtClean="0">
                <a:latin typeface="Times New Roman" panose="02020603050405020304" pitchFamily="18" charset="0"/>
              </a:rPr>
              <a:pPr/>
              <a:t>46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7D94C11E-C7CA-502A-D9FB-47447723EF2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B55814BE-FB2E-2AD2-9A3A-F7E3559E7B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8768046A-E8AA-9FD1-99FD-3F2ADBFDB6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2939E6-763B-F941-96B4-FD5665DB7C48}" type="slidenum">
              <a:rPr lang="en-US" altLang="en-US" smtClean="0">
                <a:latin typeface="Times New Roman" panose="02020603050405020304" pitchFamily="18" charset="0"/>
              </a:rPr>
              <a:pPr/>
              <a:t>47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E3ED9A88-8533-DE16-4EDB-73756DD48EC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44DE356D-1152-52F6-DEC1-C21481036E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BE5B66BA-4E5C-43CE-1A85-AA32DE1F58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48B151-EC35-8F49-9354-B430EFC4C76C}" type="slidenum">
              <a:rPr lang="en-US" altLang="en-US" smtClean="0">
                <a:latin typeface="Times New Roman" panose="02020603050405020304" pitchFamily="18" charset="0"/>
              </a:rPr>
              <a:pPr/>
              <a:t>48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4B1DDCEC-13A8-B260-9F5A-7DFC93BDEE9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E55215F5-8630-8E2E-9FC6-236A07FA1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C4B3A37E-1F61-B08F-2FA0-082F30325E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BE526D-6E49-304B-98D6-78380B7C56AE}" type="slidenum">
              <a:rPr lang="en-US" altLang="en-US" smtClean="0">
                <a:latin typeface="Times New Roman" panose="02020603050405020304" pitchFamily="18" charset="0"/>
              </a:rPr>
              <a:pPr/>
              <a:t>49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1EECCBEF-7008-EB5E-6DE5-114351EAC1B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ABAFCD4A-ACE7-7AF4-CA42-3AA306A28A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5DB4BACE-C30A-E600-6B71-23AA34F85C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9BAD63-6CDB-5640-AD63-0E1ADD0AD928}" type="slidenum">
              <a:rPr lang="en-US" altLang="en-US" smtClean="0">
                <a:latin typeface="Times New Roman" panose="02020603050405020304" pitchFamily="18" charset="0"/>
              </a:rPr>
              <a:pPr/>
              <a:t>50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7E84A4B4-5670-5F49-967C-D761F186D72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674C3698-90C4-B9A2-6CF2-566D11C19D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E4647EE5-0F3E-37A3-9A91-86EC35405A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783F1D-450B-1A46-8087-78EAB03A1DFA}" type="slidenum">
              <a:rPr lang="en-US" altLang="en-US" smtClean="0">
                <a:latin typeface="Times New Roman" panose="02020603050405020304" pitchFamily="18" charset="0"/>
              </a:rPr>
              <a:pPr/>
              <a:t>51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9B61E266-A5F9-742C-6F3B-17340DAA00E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5859BF42-74F5-DA26-6FAB-C3CB2A920A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335F2DC7-2B70-497E-5361-21BFD36029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04B1A3-0B55-6149-88C7-535F7FD3E5B2}" type="slidenum">
              <a:rPr lang="en-US" altLang="en-US" smtClean="0">
                <a:latin typeface="Times New Roman" panose="02020603050405020304" pitchFamily="18" charset="0"/>
              </a:rPr>
              <a:pPr/>
              <a:t>52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2E94A76E-4FCF-E89F-4772-DC60A6E3222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FBB84E45-BC3D-0157-F608-D6E4051497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3A53E37E-2521-65EB-5424-554B43E391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4AAFAFE-8865-9B45-8608-808ED0787E90}" type="slidenum">
              <a:rPr lang="en-US" altLang="en-US" smtClean="0">
                <a:latin typeface="Times New Roman" panose="02020603050405020304" pitchFamily="18" charset="0"/>
              </a:rPr>
              <a:pPr/>
              <a:t>53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C463EA9E-3DD3-F695-EE86-CFC7212FB42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50BFB678-7E1F-F5F0-C626-ED69D4A0AD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40A50819-CF52-B8D1-2415-F0E5955A4D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252FF4-50ED-D74E-8753-999A3FBC6801}" type="slidenum">
              <a:rPr lang="en-US" altLang="en-US" smtClean="0">
                <a:latin typeface="Times New Roman" panose="02020603050405020304" pitchFamily="18" charset="0"/>
              </a:rPr>
              <a:pPr/>
              <a:t>54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0C30C65B-8578-FDC1-A319-1345278DD32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77F8D48C-7AC0-C58D-40C5-DA9DD6EC7B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9E63AC58-ECF1-8FA9-E9A3-2066A57166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3325B61-8789-F749-9A5A-8BA99A7DA795}" type="slidenum">
              <a:rPr lang="en-US" altLang="en-US" smtClean="0">
                <a:latin typeface="Times New Roman" panose="02020603050405020304" pitchFamily="18" charset="0"/>
              </a:rPr>
              <a:pPr/>
              <a:t>55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A28EF4DB-2522-E602-F0E0-EBCF5E7ED35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FD615F69-2870-0DA3-4CA7-86A364DD96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5CB0EDBD-A59D-80D5-E78C-0F6B5E4834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388842-1789-C847-AA99-635035C55D65}" type="slidenum">
              <a:rPr lang="en-US" altLang="en-US" smtClean="0">
                <a:latin typeface="Times New Roman" panose="02020603050405020304" pitchFamily="18" charset="0"/>
              </a:rPr>
              <a:pPr/>
              <a:t>56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C5697764-8646-531E-8675-4537653B670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47D3A0AA-F7A5-6E20-3E43-4D2FF5FA70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8A4EEAE9-7322-FE16-45B5-B5FF890239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FB128F-B1CB-344B-A471-DFAB648CEAD9}" type="slidenum">
              <a:rPr lang="en-US" altLang="en-US" smtClean="0">
                <a:latin typeface="Times New Roman" panose="02020603050405020304" pitchFamily="18" charset="0"/>
              </a:rPr>
              <a:pPr/>
              <a:t>57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D4FA0DCE-92C3-CCFE-7E72-0441518BBF2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596AE837-0D0E-7180-1F65-CF8B5566E0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BEDC6DB3-A3F6-743E-CC5F-F78E5E6400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65843A-560D-884D-8F1D-542B61E36900}" type="slidenum">
              <a:rPr lang="en-US" altLang="en-US" smtClean="0">
                <a:latin typeface="Times New Roman" panose="02020603050405020304" pitchFamily="18" charset="0"/>
              </a:rPr>
              <a:pPr/>
              <a:t>58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D9F34DB3-5D12-C5BA-C19E-8F16602D85E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1DEB5ABB-22BC-81EE-C24B-7BB96E923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F85E1B67-5C5A-097A-815B-C544521063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DAE891-C21B-0048-A2A2-FF987DFA6D04}" type="slidenum">
              <a:rPr lang="en-US" altLang="en-US" smtClean="0">
                <a:latin typeface="Times New Roman" panose="02020603050405020304" pitchFamily="18" charset="0"/>
              </a:rPr>
              <a:pPr/>
              <a:t>59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76B74F80-C587-9A87-F25E-370B6DBBDEB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40BE45FC-7982-F68E-78F7-2B7142A7A0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6FA108CC-C49A-F3A2-5C48-E33D7BE292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4EA31E-6E77-044A-AF36-0471504230F8}" type="slidenum">
              <a:rPr lang="en-US" altLang="en-US" smtClean="0">
                <a:latin typeface="Times New Roman" panose="02020603050405020304" pitchFamily="18" charset="0"/>
              </a:rPr>
              <a:pPr/>
              <a:t>60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566215A3-EE94-3AC4-F6FF-594753DA4F2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4B833BB0-93CA-6548-8491-2612884E53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12340A79-44A6-2154-371E-F97C0E5378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A41506-F588-2D4C-928D-6D3DCF2284AC}" type="slidenum">
              <a:rPr lang="en-US" altLang="en-US" smtClean="0">
                <a:latin typeface="Times New Roman" panose="02020603050405020304" pitchFamily="18" charset="0"/>
              </a:rPr>
              <a:pPr/>
              <a:t>61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6429B6C2-4897-6EB2-7DF6-05C352CD6CE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C06ABE74-858A-D123-57D1-AF33117CA3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764017AD-F735-3309-5800-33097F5386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6A624A-A9A8-4D42-9989-337E8CC44971}" type="slidenum">
              <a:rPr lang="en-US" altLang="en-US" smtClean="0">
                <a:latin typeface="Times New Roman" panose="02020603050405020304" pitchFamily="18" charset="0"/>
              </a:rPr>
              <a:pPr/>
              <a:t>62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39596596-4069-F9CF-B287-868E50EC19C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3AD8A0EA-5B68-A908-5834-A194218EF6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>
            <a:extLst>
              <a:ext uri="{FF2B5EF4-FFF2-40B4-BE49-F238E27FC236}">
                <a16:creationId xmlns:a16="http://schemas.microsoft.com/office/drawing/2014/main" id="{BD49DB59-E454-46AB-95EC-6A5F84835B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1027">
            <a:extLst>
              <a:ext uri="{FF2B5EF4-FFF2-40B4-BE49-F238E27FC236}">
                <a16:creationId xmlns:a16="http://schemas.microsoft.com/office/drawing/2014/main" id="{BF7EADB2-762F-6452-933B-77A888E56B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1F838B30-0CF1-2FC8-816A-C4E024B0B7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DE123A-1639-4D40-BC90-BF6FA8EB459C}" type="slidenum">
              <a:rPr lang="en-US" altLang="en-US" smtClean="0">
                <a:latin typeface="Times New Roman" panose="02020603050405020304" pitchFamily="18" charset="0"/>
              </a:rPr>
              <a:pPr/>
              <a:t>71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D2C953CD-D39F-683C-D1C9-F0DDC59B77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BC99E93B-953C-2718-4C90-0A7E13BC88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7939CF-BDE3-0027-345C-4E3C7C64C0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5A23E-34F9-4145-8A90-7F7781AD04DE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7A0FCF-01CE-D3C4-C02F-EEB683A228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FE5B0E-74D5-4814-09F2-5D3D6B947D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E2B91-2298-404E-AB71-0909F8AF43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8732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DDB9C7-4FF4-4A0B-D1FF-8600F34D6F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4CE8B-717C-124B-8053-7E67CB02FB17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9CD8A7-ABC8-6F15-7E39-5FD8197998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84AFB3E-BA02-5A3B-EABC-335795419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62357-6078-5742-A4A4-D1AEA67959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5376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12BC90-A3B0-6C36-BEC8-511BE15D26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827BB-4E70-A64D-8FAB-7980A79D5394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793D92-C28B-EAF3-130D-F81171C819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C8EAE8-A156-FEE6-9DD8-46D302B601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265C2-F752-1445-AA5B-E2E22FC118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0363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AF24-253C-DA9C-3CEE-B60F3FA04F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9C874-31A4-1444-9356-2F5144EF1455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1D86FD-8744-794D-D22D-D808696393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3D9157-2CCB-5154-024D-A46487FA52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A8CF3-4041-7149-ACDE-E587D2DDB6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439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A463180-2083-3659-D549-07BFFEC101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89D1-9C8C-A748-923E-1E6AA4ADF791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D762A4E-F953-9FB9-82A8-D9FB5730A6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0F0B1BB-FB75-E831-3A28-F9A0E698BD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63966-824C-0B41-AEC7-5D012511E0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469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9759BDA-D9C4-0E05-076F-CD4BA73A08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9211D-DA21-1C42-820C-FBE364AC1893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2FE43D4-472C-B453-6C40-189FE8FB79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D7F3762-3AE8-B686-ADCE-4B4FCEC9BA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13B64-2C32-8C4C-93BE-F220AA3410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993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0A8BEF-EFD9-A465-75EA-F5CB6BBA03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49030-B767-4641-8E4F-952DD6551B33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943E524-26EF-F1BA-3DA7-635D9EFDAD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523ADD2-CD03-AB2D-8619-41246890E7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1B425-483E-C34B-B31C-11B022C759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1219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9FE0C4-4FEF-3A3B-3A41-03B57DEBDE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8B802-5D6D-BE42-AC96-59AB4CFF5BB0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2602C-77B6-7DD3-7FEF-8E46541F56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E414B8-96CA-49E0-697E-CBC4C890F6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97CB2-1809-064D-B687-FD553FDA9F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48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2A1940-2FCD-D7DF-6DBB-302E35F9C0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39981-C6A7-5A4F-8D78-B434627A9B2E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6D1A99-5C3C-BB22-6FFD-995E0767C2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A6B751-9286-A833-D82A-459920BBCE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F8E7D-2FCD-4E40-A185-AC596D1ABF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940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09C7B3-7185-4837-3406-F63B7FD33C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462DD-AD35-1E4F-A17D-8F6041E62991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7EBF89-67EA-094F-F15D-6F0F793EB7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A6992F-50B2-C044-6410-0C5C8C76E4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6CF3F-16BC-894B-88B0-D274E02A2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3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D284EE-234C-8C5B-ABA3-E1BEFB0D88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6E897-F7CA-D54B-9C22-5394AEA82FB8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6A56DB-B550-2CCD-2057-841D8B2DA2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5E4591-9621-82E7-291F-3B2BA9293F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E4545-D78A-AB4F-9E5F-BEDA3DF996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3459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808FB7F-4258-0693-51B4-F3D13A57F3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BDB4D-818D-A74E-A6D2-854533DBF5DC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69EA8B7-C783-88A3-084C-83C8CE9525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0BBFAC6-CABA-915A-C205-F45C962E7B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756FC-46B2-7C41-9ABC-F2AA4058F0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2042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F632E7-50FD-BCE1-0F83-45B0CCB705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E05B6-DAD9-8A49-9162-BE0B0D872978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97EA78-FD11-82CA-ADF3-BE705FE97A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529FE8-1797-D3FC-0CF6-CC8330AD4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0607B-6F80-FB44-AD79-C2AE635B15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2906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BAADB6-0CF4-4E41-306D-2637372142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CF7FE-FA9C-424E-8AF4-101ADA60E1B8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4B8FDE0-709D-F682-3391-1A115A677E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315336-BD88-164F-FB38-3808D57C36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3517B-D08F-8D42-9A05-8FA59E39A3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411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8ED4A10-6561-1E8C-FB7E-43DC7DC5FA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B594E-E7BB-3542-AA75-21F9E316712D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EC6772F-1F6A-4E4A-F218-3E6A40D3D0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674151A-0A34-DD6D-0053-8AD441EF7F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579C0-1837-B943-A8F1-C844C6231A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7417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01E020E-6CF2-16F0-AFFE-FC0F50CB43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E2246-5BA1-9749-86E1-C557270FA04B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3404DA3-94C1-3771-C716-AAAA6CE759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2873AEF-BAC5-C802-6062-01CB96ABF8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7D92D-C0B7-F748-BC9F-58B68394DC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8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444A22C-5889-8557-BA2D-8828F511CA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4339D00-CE62-A175-8223-2FA89BEAB3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1556" name="Rectangle 4">
            <a:extLst>
              <a:ext uri="{FF2B5EF4-FFF2-40B4-BE49-F238E27FC236}">
                <a16:creationId xmlns:a16="http://schemas.microsoft.com/office/drawing/2014/main" id="{987B2843-E85E-D8EB-2D5E-D7FBB50A15C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fld id="{FE130F29-34A4-6045-9BDC-4DEDEF583392}" type="datetime1">
              <a:rPr lang="en-US" altLang="en-US"/>
              <a:pPr>
                <a:defRPr/>
              </a:pPr>
              <a:t>2/16/24</a:t>
            </a:fld>
            <a:endParaRPr lang="en-US" altLang="en-US"/>
          </a:p>
        </p:txBody>
      </p:sp>
      <p:sp>
        <p:nvSpPr>
          <p:cNvPr id="151557" name="Rectangle 5">
            <a:extLst>
              <a:ext uri="{FF2B5EF4-FFF2-40B4-BE49-F238E27FC236}">
                <a16:creationId xmlns:a16="http://schemas.microsoft.com/office/drawing/2014/main" id="{2D1BB949-8173-71C1-CD34-FFDB7903349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en-CA" altLang="en-US"/>
              <a:t>SGGA Feb 8 2024 workshop on water</a:t>
            </a:r>
            <a:endParaRPr lang="en-US" altLang="en-US"/>
          </a:p>
        </p:txBody>
      </p:sp>
      <p:sp>
        <p:nvSpPr>
          <p:cNvPr id="151558" name="Rectangle 6">
            <a:extLst>
              <a:ext uri="{FF2B5EF4-FFF2-40B4-BE49-F238E27FC236}">
                <a16:creationId xmlns:a16="http://schemas.microsoft.com/office/drawing/2014/main" id="{B8C387E3-1E58-E4B0-B4D5-7EC896E226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1D59FDA-201A-9E41-8C8D-E5F41C3A93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rmirzagreen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s://us06web.zoom.us/j/83871639568?pwd=9QmXMJdBG3NGPr62eVVo5BgKbB2w9j.1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>
            <a:extLst>
              <a:ext uri="{FF2B5EF4-FFF2-40B4-BE49-F238E27FC236}">
                <a16:creationId xmlns:a16="http://schemas.microsoft.com/office/drawing/2014/main" id="{DF12977F-4B54-18D9-B3C4-A43EFD09771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C9CCAF-66AA-8D44-9BF6-C09C5C20423E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4099" name="Footer Placeholder 4">
            <a:extLst>
              <a:ext uri="{FF2B5EF4-FFF2-40B4-BE49-F238E27FC236}">
                <a16:creationId xmlns:a16="http://schemas.microsoft.com/office/drawing/2014/main" id="{CA428905-E9CD-718B-E647-B5DA9C2388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ED75BC7D-2C6A-434C-FD94-96AE8D3035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EE25D0-E377-D54E-8A5A-723999ADFFD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4101" name="TextBox 8">
            <a:extLst>
              <a:ext uri="{FF2B5EF4-FFF2-40B4-BE49-F238E27FC236}">
                <a16:creationId xmlns:a16="http://schemas.microsoft.com/office/drawing/2014/main" id="{B5981EC7-E0FD-79A3-DB67-4C3C014AB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762000"/>
            <a:ext cx="7239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6000"/>
              <a:t>What is the most expensive thing in the world?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1">
            <a:extLst>
              <a:ext uri="{FF2B5EF4-FFF2-40B4-BE49-F238E27FC236}">
                <a16:creationId xmlns:a16="http://schemas.microsoft.com/office/drawing/2014/main" id="{38F6878A-871D-62C3-D0C2-1C34181B7F7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31DADE-4A0B-AE49-B9BF-F9C1C9EB6FDA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5123" name="Footer Placeholder 2">
            <a:extLst>
              <a:ext uri="{FF2B5EF4-FFF2-40B4-BE49-F238E27FC236}">
                <a16:creationId xmlns:a16="http://schemas.microsoft.com/office/drawing/2014/main" id="{AC6A0BC2-CE29-E8DF-2648-7EF7521134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96E4226C-EBD5-37E0-F37C-CE453BE836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1B6A04-BFD0-854D-B600-B57D34ACE92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5125" name="TextBox 4">
            <a:extLst>
              <a:ext uri="{FF2B5EF4-FFF2-40B4-BE49-F238E27FC236}">
                <a16:creationId xmlns:a16="http://schemas.microsoft.com/office/drawing/2014/main" id="{74E52C1D-DD02-1F8B-48F7-0383E7E56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19200"/>
            <a:ext cx="70104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5400"/>
              <a:t>TRUST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5400"/>
              <a:t>It can take years to earn and a matter of seconds to lose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1">
            <a:extLst>
              <a:ext uri="{FF2B5EF4-FFF2-40B4-BE49-F238E27FC236}">
                <a16:creationId xmlns:a16="http://schemas.microsoft.com/office/drawing/2014/main" id="{8619236B-AE01-31D3-93D4-7E420FD44BC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0AC886-38B5-CC42-AE50-2E43F600C46A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6147" name="Footer Placeholder 2">
            <a:extLst>
              <a:ext uri="{FF2B5EF4-FFF2-40B4-BE49-F238E27FC236}">
                <a16:creationId xmlns:a16="http://schemas.microsoft.com/office/drawing/2014/main" id="{B48AB732-3CEA-B5F8-0EBD-4B0C309F72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6E127407-05DA-5C57-4612-D12DA96EFE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256D04-E8AB-184B-B559-97BF29803ED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6149" name="TextBox 4">
            <a:extLst>
              <a:ext uri="{FF2B5EF4-FFF2-40B4-BE49-F238E27FC236}">
                <a16:creationId xmlns:a16="http://schemas.microsoft.com/office/drawing/2014/main" id="{F50395F7-E8C1-69B4-8937-3E17B120C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19200"/>
            <a:ext cx="7543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6000"/>
              <a:t>What is the biggest room in this world?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1">
            <a:extLst>
              <a:ext uri="{FF2B5EF4-FFF2-40B4-BE49-F238E27FC236}">
                <a16:creationId xmlns:a16="http://schemas.microsoft.com/office/drawing/2014/main" id="{D37C960F-C3D1-5E9F-5C13-5FFCCE5A0C7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CD68AF-B6CF-9E4A-B3C3-8BD6AF222AB5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7171" name="Footer Placeholder 2">
            <a:extLst>
              <a:ext uri="{FF2B5EF4-FFF2-40B4-BE49-F238E27FC236}">
                <a16:creationId xmlns:a16="http://schemas.microsoft.com/office/drawing/2014/main" id="{DAA8F25F-2E73-34E0-6CD9-BCB32D10F7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85C0C0D1-D736-5003-0715-11097869B9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09E271-90DA-CF40-9015-7FF0A88F0BA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7173" name="TextBox 4">
            <a:extLst>
              <a:ext uri="{FF2B5EF4-FFF2-40B4-BE49-F238E27FC236}">
                <a16:creationId xmlns:a16="http://schemas.microsoft.com/office/drawing/2014/main" id="{AB1DAB2F-9B38-F32F-057B-AE234C69F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143000"/>
            <a:ext cx="7315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6000"/>
              <a:t>The room for improvement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6">
            <a:extLst>
              <a:ext uri="{FF2B5EF4-FFF2-40B4-BE49-F238E27FC236}">
                <a16:creationId xmlns:a16="http://schemas.microsoft.com/office/drawing/2014/main" id="{07C1571E-C85B-4F1D-6EBB-11E514421B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Water security, quality and getting ready for a drought</a:t>
            </a:r>
          </a:p>
        </p:txBody>
      </p:sp>
      <p:sp>
        <p:nvSpPr>
          <p:cNvPr id="8195" name="Content Placeholder 7">
            <a:extLst>
              <a:ext uri="{FF2B5EF4-FFF2-40B4-BE49-F238E27FC236}">
                <a16:creationId xmlns:a16="http://schemas.microsoft.com/office/drawing/2014/main" id="{EBE34EA3-DC67-8D0F-6590-5181090481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CA" altLang="en-US"/>
          </a:p>
          <a:p>
            <a:pPr algn="ctr"/>
            <a:r>
              <a:rPr lang="en-CA" altLang="en-US"/>
              <a:t>Mohyuddin Mirza, Ph.D., P.Ag</a:t>
            </a:r>
          </a:p>
          <a:p>
            <a:pPr algn="ctr"/>
            <a:r>
              <a:rPr lang="en-CA" altLang="en-US">
                <a:hlinkClick r:id="rId3"/>
              </a:rPr>
              <a:t>drmirzagreen@gmail.com</a:t>
            </a:r>
            <a:endParaRPr lang="en-CA" altLang="en-US"/>
          </a:p>
          <a:p>
            <a:pPr algn="ctr"/>
            <a:r>
              <a:rPr lang="en-CA" altLang="en-US"/>
              <a:t>780 885 0652</a:t>
            </a:r>
          </a:p>
        </p:txBody>
      </p:sp>
      <p:sp>
        <p:nvSpPr>
          <p:cNvPr id="8196" name="Date Placeholder 3">
            <a:extLst>
              <a:ext uri="{FF2B5EF4-FFF2-40B4-BE49-F238E27FC236}">
                <a16:creationId xmlns:a16="http://schemas.microsoft.com/office/drawing/2014/main" id="{665E128C-FDA1-F3EA-D242-4BE5F6CAE6C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685DEB-37D9-344C-B60F-FBDFEB7B0104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8197" name="Footer Placeholder 4">
            <a:extLst>
              <a:ext uri="{FF2B5EF4-FFF2-40B4-BE49-F238E27FC236}">
                <a16:creationId xmlns:a16="http://schemas.microsoft.com/office/drawing/2014/main" id="{97D5C337-7475-5384-0812-5AAE091A0C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8198" name="Slide Number Placeholder 5">
            <a:extLst>
              <a:ext uri="{FF2B5EF4-FFF2-40B4-BE49-F238E27FC236}">
                <a16:creationId xmlns:a16="http://schemas.microsoft.com/office/drawing/2014/main" id="{51775816-BBE0-7E10-1CFA-A3F62222C4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0CB4F-BF9B-0849-B25B-7E1B24D4FD6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>
            <a:extLst>
              <a:ext uri="{FF2B5EF4-FFF2-40B4-BE49-F238E27FC236}">
                <a16:creationId xmlns:a16="http://schemas.microsoft.com/office/drawing/2014/main" id="{33E457C6-02A1-4DE4-ED47-14F091D043C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4DA8F4-B784-8341-871E-E79F7CFA8CC1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0243" name="Footer Placeholder 4">
            <a:extLst>
              <a:ext uri="{FF2B5EF4-FFF2-40B4-BE49-F238E27FC236}">
                <a16:creationId xmlns:a16="http://schemas.microsoft.com/office/drawing/2014/main" id="{2BCCA8F0-5A98-AC0F-A0A5-56DEB007D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0244" name="Slide Number Placeholder 5">
            <a:extLst>
              <a:ext uri="{FF2B5EF4-FFF2-40B4-BE49-F238E27FC236}">
                <a16:creationId xmlns:a16="http://schemas.microsoft.com/office/drawing/2014/main" id="{2054E288-4EF6-05BA-FF9B-122FAFD4A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C99B2A-203D-C040-B30C-6651C6457BD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10245" name="Rectangle 2">
            <a:extLst>
              <a:ext uri="{FF2B5EF4-FFF2-40B4-BE49-F238E27FC236}">
                <a16:creationId xmlns:a16="http://schemas.microsoft.com/office/drawing/2014/main" id="{A8891163-68C8-E023-5368-16BCE70FD7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823200" cy="1371600"/>
          </a:xfrm>
        </p:spPr>
        <p:txBody>
          <a:bodyPr/>
          <a:lstStyle/>
          <a:p>
            <a:pPr eaLnBrk="1" hangingPunct="1"/>
            <a:r>
              <a:rPr lang="en-US" altLang="en-US"/>
              <a:t> </a:t>
            </a:r>
            <a:r>
              <a:rPr lang="en-US" altLang="en-US" sz="3200">
                <a:solidFill>
                  <a:srgbClr val="FF3300"/>
                </a:solidFill>
              </a:rPr>
              <a:t> Water security is knowing all about water use from A to Z</a:t>
            </a:r>
            <a:endParaRPr lang="en-US" altLang="en-US">
              <a:solidFill>
                <a:srgbClr val="FF3300"/>
              </a:solidFill>
            </a:endParaRPr>
          </a:p>
        </p:txBody>
      </p:sp>
      <p:sp>
        <p:nvSpPr>
          <p:cNvPr id="10246" name="Rectangle 3">
            <a:extLst>
              <a:ext uri="{FF2B5EF4-FFF2-40B4-BE49-F238E27FC236}">
                <a16:creationId xmlns:a16="http://schemas.microsoft.com/office/drawing/2014/main" id="{532226EB-F183-2C6A-C635-0E53D075F1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Your water needs year round?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Water source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Making water useable for plants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Water quality, Living water, dead water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Water contamination with herbicides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Water use efficiency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Water recycling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Drinking water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C6B4DCFD-4591-A2CD-32F2-A890DBA2BB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3200" b="1">
                <a:solidFill>
                  <a:srgbClr val="000000"/>
                </a:solidFill>
                <a:cs typeface="Arial" panose="020B0604020202020204" pitchFamily="34" charset="0"/>
              </a:rPr>
              <a:t>Greenhouse farming water is becoming ever-scarcer: what are the alternatives?</a:t>
            </a:r>
            <a:br>
              <a:rPr lang="en-CA" altLang="en-US" sz="3200" b="1">
                <a:solidFill>
                  <a:srgbClr val="000000"/>
                </a:solidFill>
                <a:cs typeface="Arial" panose="020B0604020202020204" pitchFamily="34" charset="0"/>
              </a:rPr>
            </a:br>
            <a:endParaRPr lang="en-CA" altLang="en-US" sz="3200">
              <a:cs typeface="Arial" panose="020B0604020202020204" pitchFamily="34" charset="0"/>
            </a:endParaRPr>
          </a:p>
        </p:txBody>
      </p:sp>
      <p:sp>
        <p:nvSpPr>
          <p:cNvPr id="12291" name="Date Placeholder 3">
            <a:extLst>
              <a:ext uri="{FF2B5EF4-FFF2-40B4-BE49-F238E27FC236}">
                <a16:creationId xmlns:a16="http://schemas.microsoft.com/office/drawing/2014/main" id="{7072F3DB-9459-F296-E50A-D04B889635F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8C7811-D44A-BF41-91E8-18E0475EA9F0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2292" name="Footer Placeholder 4">
            <a:extLst>
              <a:ext uri="{FF2B5EF4-FFF2-40B4-BE49-F238E27FC236}">
                <a16:creationId xmlns:a16="http://schemas.microsoft.com/office/drawing/2014/main" id="{EACE9AEF-4467-E0C3-5D5E-90E2B85E20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2293" name="Slide Number Placeholder 5">
            <a:extLst>
              <a:ext uri="{FF2B5EF4-FFF2-40B4-BE49-F238E27FC236}">
                <a16:creationId xmlns:a16="http://schemas.microsoft.com/office/drawing/2014/main" id="{BC92A3BC-3DB1-92D7-3868-199E249ACA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852F4A-7A7A-C649-9638-8ECD874C41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pic>
        <p:nvPicPr>
          <p:cNvPr id="12294" name="Picture 2">
            <a:extLst>
              <a:ext uri="{FF2B5EF4-FFF2-40B4-BE49-F238E27FC236}">
                <a16:creationId xmlns:a16="http://schemas.microsoft.com/office/drawing/2014/main" id="{C6E134A3-9D73-60B3-2269-8F521871512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1725" y="1325563"/>
            <a:ext cx="6940550" cy="4910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2">
            <a:extLst>
              <a:ext uri="{FF2B5EF4-FFF2-40B4-BE49-F238E27FC236}">
                <a16:creationId xmlns:a16="http://schemas.microsoft.com/office/drawing/2014/main" id="{1419E76C-48C8-5F8D-1E55-670A56A828D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F9C57D-53AB-1D48-8E8A-7446A653F929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3315" name="Footer Placeholder 3">
            <a:extLst>
              <a:ext uri="{FF2B5EF4-FFF2-40B4-BE49-F238E27FC236}">
                <a16:creationId xmlns:a16="http://schemas.microsoft.com/office/drawing/2014/main" id="{3AFDCC27-4131-F184-BF9F-6AD1B8548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3316" name="Slide Number Placeholder 4">
            <a:extLst>
              <a:ext uri="{FF2B5EF4-FFF2-40B4-BE49-F238E27FC236}">
                <a16:creationId xmlns:a16="http://schemas.microsoft.com/office/drawing/2014/main" id="{BCD86A97-0B8F-DB66-EC3D-329635144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B895B9-25BC-D543-ABAE-96B1F76799B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13317" name="Rectangle 2">
            <a:extLst>
              <a:ext uri="{FF2B5EF4-FFF2-40B4-BE49-F238E27FC236}">
                <a16:creationId xmlns:a16="http://schemas.microsoft.com/office/drawing/2014/main" id="{66EDEC4B-0574-9D79-8E71-2936139E1B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Global Perspective</a:t>
            </a:r>
          </a:p>
        </p:txBody>
      </p:sp>
      <p:pic>
        <p:nvPicPr>
          <p:cNvPr id="13318" name="Picture 3">
            <a:extLst>
              <a:ext uri="{FF2B5EF4-FFF2-40B4-BE49-F238E27FC236}">
                <a16:creationId xmlns:a16="http://schemas.microsoft.com/office/drawing/2014/main" id="{868496DC-EF59-CA52-4695-63FAA782D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7826375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E98504BF-F871-586B-2467-4278BF84AB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There is a story behind this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AE4AC106-197E-8B31-D6D0-4380050CAF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/>
              <a:t>Drought</a:t>
            </a:r>
          </a:p>
          <a:p>
            <a:r>
              <a:rPr lang="en-CA" altLang="en-US"/>
              <a:t>Dug out running dry</a:t>
            </a:r>
          </a:p>
          <a:p>
            <a:r>
              <a:rPr lang="en-CA" altLang="en-US"/>
              <a:t>Searched for water from other farmers</a:t>
            </a:r>
          </a:p>
          <a:p>
            <a:r>
              <a:rPr lang="en-CA" altLang="en-US"/>
              <a:t>Some farmers said, they don’t have enough to share</a:t>
            </a:r>
          </a:p>
          <a:p>
            <a:r>
              <a:rPr lang="en-CA" altLang="en-US"/>
              <a:t>One shared and later found it had very high sodium</a:t>
            </a:r>
          </a:p>
        </p:txBody>
      </p:sp>
      <p:sp>
        <p:nvSpPr>
          <p:cNvPr id="15364" name="Date Placeholder 3">
            <a:extLst>
              <a:ext uri="{FF2B5EF4-FFF2-40B4-BE49-F238E27FC236}">
                <a16:creationId xmlns:a16="http://schemas.microsoft.com/office/drawing/2014/main" id="{C7263AE3-4F72-81F8-DE6E-BF26A17E39C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B391C6-31C6-874A-B22B-8713ADC1C86A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5365" name="Footer Placeholder 4">
            <a:extLst>
              <a:ext uri="{FF2B5EF4-FFF2-40B4-BE49-F238E27FC236}">
                <a16:creationId xmlns:a16="http://schemas.microsoft.com/office/drawing/2014/main" id="{41DC58CD-6946-9F26-7AF5-852F280690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5366" name="Slide Number Placeholder 5">
            <a:extLst>
              <a:ext uri="{FF2B5EF4-FFF2-40B4-BE49-F238E27FC236}">
                <a16:creationId xmlns:a16="http://schemas.microsoft.com/office/drawing/2014/main" id="{45751685-9999-2896-387B-998D9DC8BD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979CDA-7E31-C948-B08E-19EC0555194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>
            <a:extLst>
              <a:ext uri="{FF2B5EF4-FFF2-40B4-BE49-F238E27FC236}">
                <a16:creationId xmlns:a16="http://schemas.microsoft.com/office/drawing/2014/main" id="{9975F9A6-197D-B462-F5A4-392A12C5498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69F765-572E-7B43-87FF-1F513B7E24F0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6387" name="Footer Placeholder 4">
            <a:extLst>
              <a:ext uri="{FF2B5EF4-FFF2-40B4-BE49-F238E27FC236}">
                <a16:creationId xmlns:a16="http://schemas.microsoft.com/office/drawing/2014/main" id="{8E88EABC-BABE-44DD-7D2A-ED63A32E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6388" name="Slide Number Placeholder 5">
            <a:extLst>
              <a:ext uri="{FF2B5EF4-FFF2-40B4-BE49-F238E27FC236}">
                <a16:creationId xmlns:a16="http://schemas.microsoft.com/office/drawing/2014/main" id="{A1C1328E-54AD-093E-9FD8-CA351B81B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B358EB-4EF4-BF47-A2CD-BBE851F68DB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16389" name="Rectangle 2">
            <a:extLst>
              <a:ext uri="{FF2B5EF4-FFF2-40B4-BE49-F238E27FC236}">
                <a16:creationId xmlns:a16="http://schemas.microsoft.com/office/drawing/2014/main" id="{E22DD7F0-C3E9-1FA7-9C03-8B03D6DF7C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Water: Fascinating Facts</a:t>
            </a:r>
          </a:p>
        </p:txBody>
      </p:sp>
      <p:sp>
        <p:nvSpPr>
          <p:cNvPr id="16390" name="Rectangle 3">
            <a:extLst>
              <a:ext uri="{FF2B5EF4-FFF2-40B4-BE49-F238E27FC236}">
                <a16:creationId xmlns:a16="http://schemas.microsoft.com/office/drawing/2014/main" id="{8AEACE4B-D44B-2659-7E10-F517F45D8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n-US"/>
              <a:t> Did you know that it takes 500 kg of water to move through a plant to make 1 kg of dry matter.</a:t>
            </a:r>
          </a:p>
          <a:p>
            <a:pPr eaLnBrk="1" hangingPunct="1"/>
            <a:r>
              <a:rPr lang="en-US" altLang="en-US"/>
              <a:t>About 100L/m2/year goes into the air, causes condensation and needs to removed or collected</a:t>
            </a:r>
          </a:p>
          <a:p>
            <a:pPr eaLnBrk="1" hangingPunct="1"/>
            <a:r>
              <a:rPr lang="en-US" altLang="en-US"/>
              <a:t>The chemical structure (Two hydrogen atoms + One Oxygen atom) is structurally simple, yet biologically profound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2">
            <a:extLst>
              <a:ext uri="{FF2B5EF4-FFF2-40B4-BE49-F238E27FC236}">
                <a16:creationId xmlns:a16="http://schemas.microsoft.com/office/drawing/2014/main" id="{3061C2BC-4B36-2063-BF6F-8DD892EFD2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Understanding the business of plants</a:t>
            </a:r>
          </a:p>
        </p:txBody>
      </p:sp>
      <p:sp>
        <p:nvSpPr>
          <p:cNvPr id="18435" name="Date Placeholder 3">
            <a:extLst>
              <a:ext uri="{FF2B5EF4-FFF2-40B4-BE49-F238E27FC236}">
                <a16:creationId xmlns:a16="http://schemas.microsoft.com/office/drawing/2014/main" id="{A66F90F0-B45B-3D66-B6FD-DB0926E986B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9AE98B-7C22-B64B-B098-ADFA2F05925E}" type="datetime1">
              <a:rPr lang="en-US" altLang="en-US" smtClean="0">
                <a:cs typeface="Arial" panose="020B0604020202020204" pitchFamily="34" charset="0"/>
              </a:rPr>
              <a:pPr/>
              <a:t>2/16/24</a:t>
            </a:fld>
            <a:endParaRPr lang="en-CA" altLang="en-US">
              <a:cs typeface="Arial" panose="020B0604020202020204" pitchFamily="34" charset="0"/>
            </a:endParaRPr>
          </a:p>
        </p:txBody>
      </p:sp>
      <p:sp>
        <p:nvSpPr>
          <p:cNvPr id="18436" name="Footer Placeholder 4">
            <a:extLst>
              <a:ext uri="{FF2B5EF4-FFF2-40B4-BE49-F238E27FC236}">
                <a16:creationId xmlns:a16="http://schemas.microsoft.com/office/drawing/2014/main" id="{5DF930CF-5187-2305-2377-8C0E4838CE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CA" altLang="en-US">
                <a:cs typeface="Arial" panose="020B0604020202020204" pitchFamily="34" charset="0"/>
              </a:rPr>
              <a:t>SGGA Feb 8 2024 workshop on water</a:t>
            </a:r>
          </a:p>
        </p:txBody>
      </p:sp>
      <p:sp>
        <p:nvSpPr>
          <p:cNvPr id="18437" name="Slide Number Placeholder 5">
            <a:extLst>
              <a:ext uri="{FF2B5EF4-FFF2-40B4-BE49-F238E27FC236}">
                <a16:creationId xmlns:a16="http://schemas.microsoft.com/office/drawing/2014/main" id="{89E27988-8EC9-4854-0E47-E0911DD44A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6EE92B-5809-A048-BB54-AE2CF635ACD5}" type="slidenum">
              <a:rPr lang="en-CA" altLang="en-US" smtClean="0">
                <a:cs typeface="Arial" panose="020B0604020202020204" pitchFamily="34" charset="0"/>
              </a:rPr>
              <a:pPr/>
              <a:t>11</a:t>
            </a:fld>
            <a:endParaRPr lang="en-CA" altLang="en-US">
              <a:cs typeface="Arial" panose="020B0604020202020204" pitchFamily="34" charset="0"/>
            </a:endParaRPr>
          </a:p>
        </p:txBody>
      </p:sp>
      <p:pic>
        <p:nvPicPr>
          <p:cNvPr id="18438" name="Picture 2" descr="See related image detail. SCIENCE WORKSHEET. Interactive worksheet | TopWorksheets">
            <a:extLst>
              <a:ext uri="{FF2B5EF4-FFF2-40B4-BE49-F238E27FC236}">
                <a16:creationId xmlns:a16="http://schemas.microsoft.com/office/drawing/2014/main" id="{3C9AC3A0-2358-AB0D-683B-39D71BFCA25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63800" y="1782763"/>
            <a:ext cx="3417888" cy="4084637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>
            <a:extLst>
              <a:ext uri="{FF2B5EF4-FFF2-40B4-BE49-F238E27FC236}">
                <a16:creationId xmlns:a16="http://schemas.microsoft.com/office/drawing/2014/main" id="{3B75743B-6C24-9541-EDB2-67F2D9877C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The Fundamental process</a:t>
            </a:r>
          </a:p>
        </p:txBody>
      </p:sp>
      <p:sp>
        <p:nvSpPr>
          <p:cNvPr id="19459" name="Date Placeholder 3">
            <a:extLst>
              <a:ext uri="{FF2B5EF4-FFF2-40B4-BE49-F238E27FC236}">
                <a16:creationId xmlns:a16="http://schemas.microsoft.com/office/drawing/2014/main" id="{F6774C3F-5B90-0A0F-4421-B0480974962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54D7C0-FA25-174E-A4A4-345F1F2E8498}" type="datetime1">
              <a:rPr lang="en-US" altLang="en-US" smtClean="0">
                <a:cs typeface="Arial" panose="020B0604020202020204" pitchFamily="34" charset="0"/>
              </a:rPr>
              <a:pPr/>
              <a:t>2/16/24</a:t>
            </a:fld>
            <a:endParaRPr lang="en-CA" altLang="en-US">
              <a:cs typeface="Arial" panose="020B0604020202020204" pitchFamily="34" charset="0"/>
            </a:endParaRPr>
          </a:p>
        </p:txBody>
      </p:sp>
      <p:sp>
        <p:nvSpPr>
          <p:cNvPr id="19460" name="Footer Placeholder 4">
            <a:extLst>
              <a:ext uri="{FF2B5EF4-FFF2-40B4-BE49-F238E27FC236}">
                <a16:creationId xmlns:a16="http://schemas.microsoft.com/office/drawing/2014/main" id="{20F258C7-BEE0-76F0-218F-6D9C8EE1A0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CA" altLang="en-US">
                <a:cs typeface="Arial" panose="020B0604020202020204" pitchFamily="34" charset="0"/>
              </a:rPr>
              <a:t>SGGA Feb 8 2024 workshop on water</a:t>
            </a:r>
          </a:p>
        </p:txBody>
      </p:sp>
      <p:sp>
        <p:nvSpPr>
          <p:cNvPr id="19461" name="Slide Number Placeholder 5">
            <a:extLst>
              <a:ext uri="{FF2B5EF4-FFF2-40B4-BE49-F238E27FC236}">
                <a16:creationId xmlns:a16="http://schemas.microsoft.com/office/drawing/2014/main" id="{08E22405-D5BD-05B4-8B9D-824B4E6E90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3BE37-6C11-9246-9DF3-81908D44310D}" type="slidenum">
              <a:rPr lang="en-CA" altLang="en-US" smtClean="0">
                <a:cs typeface="Arial" panose="020B0604020202020204" pitchFamily="34" charset="0"/>
              </a:rPr>
              <a:pPr/>
              <a:t>12</a:t>
            </a:fld>
            <a:endParaRPr lang="en-CA" altLang="en-US">
              <a:cs typeface="Arial" panose="020B0604020202020204" pitchFamily="34" charset="0"/>
            </a:endParaRPr>
          </a:p>
        </p:txBody>
      </p:sp>
      <p:pic>
        <p:nvPicPr>
          <p:cNvPr id="19462" name="Picture 2" descr="What is the correct balanced equation of Photosynthesis?">
            <a:extLst>
              <a:ext uri="{FF2B5EF4-FFF2-40B4-BE49-F238E27FC236}">
                <a16:creationId xmlns:a16="http://schemas.microsoft.com/office/drawing/2014/main" id="{2CAD7E9D-4E41-24BD-31BA-10E7ED4EE7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6675" y="2740025"/>
            <a:ext cx="6470650" cy="1851025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D2919C-2159-7F97-F7B4-2516E6A6B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dirty="0"/>
              <a:t>Water regulator stomata and food storage chloroplasts</a:t>
            </a:r>
          </a:p>
        </p:txBody>
      </p:sp>
      <p:sp>
        <p:nvSpPr>
          <p:cNvPr id="20483" name="Date Placeholder 3">
            <a:extLst>
              <a:ext uri="{FF2B5EF4-FFF2-40B4-BE49-F238E27FC236}">
                <a16:creationId xmlns:a16="http://schemas.microsoft.com/office/drawing/2014/main" id="{B84D9BA8-2A13-5283-A35D-92382BE3ADB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35BBAC-211F-8842-BCD7-87AC906FF7BE}" type="datetime1">
              <a:rPr lang="en-US" altLang="en-US" smtClean="0">
                <a:cs typeface="Arial" panose="020B0604020202020204" pitchFamily="34" charset="0"/>
              </a:rPr>
              <a:pPr/>
              <a:t>2/16/24</a:t>
            </a:fld>
            <a:endParaRPr lang="en-CA" altLang="en-US">
              <a:cs typeface="Arial" panose="020B0604020202020204" pitchFamily="34" charset="0"/>
            </a:endParaRPr>
          </a:p>
        </p:txBody>
      </p:sp>
      <p:sp>
        <p:nvSpPr>
          <p:cNvPr id="20484" name="Footer Placeholder 4">
            <a:extLst>
              <a:ext uri="{FF2B5EF4-FFF2-40B4-BE49-F238E27FC236}">
                <a16:creationId xmlns:a16="http://schemas.microsoft.com/office/drawing/2014/main" id="{3569BF2F-AB9C-B350-8411-50D752DD18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CA" altLang="en-US">
                <a:cs typeface="Arial" panose="020B0604020202020204" pitchFamily="34" charset="0"/>
              </a:rPr>
              <a:t>SGGA Feb 8 2024 workshop on water</a:t>
            </a:r>
          </a:p>
        </p:txBody>
      </p:sp>
      <p:sp>
        <p:nvSpPr>
          <p:cNvPr id="20485" name="Slide Number Placeholder 5">
            <a:extLst>
              <a:ext uri="{FF2B5EF4-FFF2-40B4-BE49-F238E27FC236}">
                <a16:creationId xmlns:a16="http://schemas.microsoft.com/office/drawing/2014/main" id="{10A8EE62-FBE6-C212-7128-881251D0A7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8FED67-AC0C-4440-A6F0-F2A34714B8FC}" type="slidenum">
              <a:rPr lang="en-CA" altLang="en-US" smtClean="0">
                <a:cs typeface="Arial" panose="020B0604020202020204" pitchFamily="34" charset="0"/>
              </a:rPr>
              <a:pPr/>
              <a:t>13</a:t>
            </a:fld>
            <a:endParaRPr lang="en-CA" altLang="en-US">
              <a:cs typeface="Arial" panose="020B0604020202020204" pitchFamily="34" charset="0"/>
            </a:endParaRPr>
          </a:p>
        </p:txBody>
      </p:sp>
      <p:pic>
        <p:nvPicPr>
          <p:cNvPr id="20486" name="Picture 2" descr="Image result for Types of Stomata in Plants. Size: 130 x 100. Source: fineartamerica.com">
            <a:extLst>
              <a:ext uri="{FF2B5EF4-FFF2-40B4-BE49-F238E27FC236}">
                <a16:creationId xmlns:a16="http://schemas.microsoft.com/office/drawing/2014/main" id="{D600130F-A806-4012-639F-D7A399F3B4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3913" y="2274888"/>
            <a:ext cx="3422650" cy="2632075"/>
          </a:xfrm>
          <a:noFill/>
        </p:spPr>
      </p:pic>
      <p:pic>
        <p:nvPicPr>
          <p:cNvPr id="20487" name="Picture 4" descr="Image result for Anatomy of Chloroplast">
            <a:extLst>
              <a:ext uri="{FF2B5EF4-FFF2-40B4-BE49-F238E27FC236}">
                <a16:creationId xmlns:a16="http://schemas.microsoft.com/office/drawing/2014/main" id="{D7B29AE0-1FEB-FDF7-D565-38C8B1370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988" y="1981200"/>
            <a:ext cx="3309937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1">
            <a:extLst>
              <a:ext uri="{FF2B5EF4-FFF2-40B4-BE49-F238E27FC236}">
                <a16:creationId xmlns:a16="http://schemas.microsoft.com/office/drawing/2014/main" id="{515618A0-EE32-3DB0-08B5-B6D88C6F79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/>
              <a:t>CO2</a:t>
            </a:r>
          </a:p>
          <a:p>
            <a:r>
              <a:rPr lang="en-CA" altLang="en-US"/>
              <a:t>Water</a:t>
            </a:r>
          </a:p>
          <a:p>
            <a:r>
              <a:rPr lang="en-CA" altLang="en-US"/>
              <a:t>Light</a:t>
            </a:r>
          </a:p>
          <a:p>
            <a:r>
              <a:rPr lang="en-CA" altLang="en-US"/>
              <a:t>Carbohydrates made (Carbon, hydrogen, oxygen). These are used for further developing and growth of roots, shoots, fruit, stems, leaves</a:t>
            </a:r>
          </a:p>
          <a:p>
            <a:endParaRPr lang="en-CA" altLang="en-US"/>
          </a:p>
          <a:p>
            <a:endParaRPr lang="en-CA" altLang="en-US"/>
          </a:p>
        </p:txBody>
      </p:sp>
      <p:sp>
        <p:nvSpPr>
          <p:cNvPr id="21507" name="Title 2">
            <a:extLst>
              <a:ext uri="{FF2B5EF4-FFF2-40B4-BE49-F238E27FC236}">
                <a16:creationId xmlns:a16="http://schemas.microsoft.com/office/drawing/2014/main" id="{CBE0BBE3-43D5-8664-BBD5-01BE558F70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Plant’s nutrient needs</a:t>
            </a:r>
          </a:p>
        </p:txBody>
      </p:sp>
      <p:sp>
        <p:nvSpPr>
          <p:cNvPr id="21508" name="Date Placeholder 3">
            <a:extLst>
              <a:ext uri="{FF2B5EF4-FFF2-40B4-BE49-F238E27FC236}">
                <a16:creationId xmlns:a16="http://schemas.microsoft.com/office/drawing/2014/main" id="{57F4E471-CD63-6323-1436-8FBDF2ED90F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88A30D-D78C-AE45-B120-9A0CAC429510}" type="datetime1">
              <a:rPr lang="en-US" altLang="en-US" smtClean="0">
                <a:cs typeface="Arial" panose="020B0604020202020204" pitchFamily="34" charset="0"/>
              </a:rPr>
              <a:pPr/>
              <a:t>2/16/24</a:t>
            </a:fld>
            <a:endParaRPr lang="en-CA" altLang="en-US">
              <a:cs typeface="Arial" panose="020B0604020202020204" pitchFamily="34" charset="0"/>
            </a:endParaRPr>
          </a:p>
        </p:txBody>
      </p:sp>
      <p:sp>
        <p:nvSpPr>
          <p:cNvPr id="21509" name="Footer Placeholder 4">
            <a:extLst>
              <a:ext uri="{FF2B5EF4-FFF2-40B4-BE49-F238E27FC236}">
                <a16:creationId xmlns:a16="http://schemas.microsoft.com/office/drawing/2014/main" id="{13BF0B4F-E417-786F-8D2D-8E27C015A7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CA" altLang="en-US">
                <a:cs typeface="Arial" panose="020B0604020202020204" pitchFamily="34" charset="0"/>
              </a:rPr>
              <a:t>SGGA Feb 8 2024 workshop on water</a:t>
            </a:r>
          </a:p>
        </p:txBody>
      </p:sp>
      <p:sp>
        <p:nvSpPr>
          <p:cNvPr id="21510" name="Slide Number Placeholder 5">
            <a:extLst>
              <a:ext uri="{FF2B5EF4-FFF2-40B4-BE49-F238E27FC236}">
                <a16:creationId xmlns:a16="http://schemas.microsoft.com/office/drawing/2014/main" id="{CA5EF0DA-F408-0D82-9956-2B9DA4AB87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49B7E9-341A-CF4E-9ACF-8D7CB07697AC}" type="slidenum">
              <a:rPr lang="en-CA" altLang="en-US" smtClean="0">
                <a:cs typeface="Arial" panose="020B0604020202020204" pitchFamily="34" charset="0"/>
              </a:rPr>
              <a:pPr/>
              <a:t>14</a:t>
            </a:fld>
            <a:endParaRPr lang="en-CA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>
            <a:extLst>
              <a:ext uri="{FF2B5EF4-FFF2-40B4-BE49-F238E27FC236}">
                <a16:creationId xmlns:a16="http://schemas.microsoft.com/office/drawing/2014/main" id="{7F9B773B-228B-B6FC-9D68-4E7B7E63C4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/>
              <a:t>Nitrogen (NO3, NH4, NH2, Nitrite)</a:t>
            </a:r>
          </a:p>
          <a:p>
            <a:r>
              <a:rPr lang="en-CA" altLang="en-US"/>
              <a:t>Phosphorus</a:t>
            </a:r>
          </a:p>
          <a:p>
            <a:r>
              <a:rPr lang="en-CA" altLang="en-US"/>
              <a:t>Potassium</a:t>
            </a:r>
          </a:p>
          <a:p>
            <a:r>
              <a:rPr lang="en-CA" altLang="en-US"/>
              <a:t>Calcium</a:t>
            </a:r>
          </a:p>
          <a:p>
            <a:r>
              <a:rPr lang="en-CA" altLang="en-US"/>
              <a:t>Magnesium</a:t>
            </a:r>
          </a:p>
          <a:p>
            <a:r>
              <a:rPr lang="en-CA" altLang="en-US"/>
              <a:t>Sulfur</a:t>
            </a:r>
          </a:p>
          <a:p>
            <a:r>
              <a:rPr lang="en-CA" altLang="en-US"/>
              <a:t>Iron, Manganese, Copper, Zinc, Boron. Molybdenum, Chloride, silicon, cobalt</a:t>
            </a:r>
          </a:p>
        </p:txBody>
      </p:sp>
      <p:sp>
        <p:nvSpPr>
          <p:cNvPr id="22531" name="Title 2">
            <a:extLst>
              <a:ext uri="{FF2B5EF4-FFF2-40B4-BE49-F238E27FC236}">
                <a16:creationId xmlns:a16="http://schemas.microsoft.com/office/drawing/2014/main" id="{EEFEF8A8-2B3D-4B9E-FC20-D000C0E629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Plant’s needs of minerals/nutrients</a:t>
            </a:r>
          </a:p>
        </p:txBody>
      </p:sp>
      <p:sp>
        <p:nvSpPr>
          <p:cNvPr id="22532" name="Date Placeholder 3">
            <a:extLst>
              <a:ext uri="{FF2B5EF4-FFF2-40B4-BE49-F238E27FC236}">
                <a16:creationId xmlns:a16="http://schemas.microsoft.com/office/drawing/2014/main" id="{4D1B2544-5776-71EB-D03C-B072E31EB9E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4A6AB5-89BA-CA49-AF92-D5E451D892AA}" type="datetime1">
              <a:rPr lang="en-US" altLang="en-US" smtClean="0">
                <a:cs typeface="Arial" panose="020B0604020202020204" pitchFamily="34" charset="0"/>
              </a:rPr>
              <a:pPr/>
              <a:t>2/16/24</a:t>
            </a:fld>
            <a:endParaRPr lang="en-CA" altLang="en-US">
              <a:cs typeface="Arial" panose="020B0604020202020204" pitchFamily="34" charset="0"/>
            </a:endParaRPr>
          </a:p>
        </p:txBody>
      </p:sp>
      <p:sp>
        <p:nvSpPr>
          <p:cNvPr id="22533" name="Footer Placeholder 4">
            <a:extLst>
              <a:ext uri="{FF2B5EF4-FFF2-40B4-BE49-F238E27FC236}">
                <a16:creationId xmlns:a16="http://schemas.microsoft.com/office/drawing/2014/main" id="{702A2367-27DD-7DDD-BD66-EC4E3F1D86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CA" altLang="en-US">
                <a:cs typeface="Arial" panose="020B0604020202020204" pitchFamily="34" charset="0"/>
              </a:rPr>
              <a:t>SGGA Feb 8 2024 workshop on water</a:t>
            </a:r>
          </a:p>
        </p:txBody>
      </p:sp>
      <p:sp>
        <p:nvSpPr>
          <p:cNvPr id="22534" name="Slide Number Placeholder 5">
            <a:extLst>
              <a:ext uri="{FF2B5EF4-FFF2-40B4-BE49-F238E27FC236}">
                <a16:creationId xmlns:a16="http://schemas.microsoft.com/office/drawing/2014/main" id="{3A141A97-6D13-098E-D1FC-91646F76CF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4C376B-5594-0F40-850F-676C040329B6}" type="slidenum">
              <a:rPr lang="en-CA" altLang="en-US" smtClean="0">
                <a:cs typeface="Arial" panose="020B0604020202020204" pitchFamily="34" charset="0"/>
              </a:rPr>
              <a:pPr/>
              <a:t>15</a:t>
            </a:fld>
            <a:endParaRPr lang="en-CA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4">
            <a:extLst>
              <a:ext uri="{FF2B5EF4-FFF2-40B4-BE49-F238E27FC236}">
                <a16:creationId xmlns:a16="http://schemas.microsoft.com/office/drawing/2014/main" id="{98BB49E9-7C2A-93F7-B822-78A04D30000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4EDB40-12CC-2F41-97A0-9E5FB14A197E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23555" name="Footer Placeholder 5">
            <a:extLst>
              <a:ext uri="{FF2B5EF4-FFF2-40B4-BE49-F238E27FC236}">
                <a16:creationId xmlns:a16="http://schemas.microsoft.com/office/drawing/2014/main" id="{DEB5D9B8-7D0A-0E47-02DF-8E745B4ED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23556" name="Slide Number Placeholder 6">
            <a:extLst>
              <a:ext uri="{FF2B5EF4-FFF2-40B4-BE49-F238E27FC236}">
                <a16:creationId xmlns:a16="http://schemas.microsoft.com/office/drawing/2014/main" id="{AA675F84-AA0B-7ADF-C3F5-461C6D70F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630DE5-4CFA-7342-95FF-CFF3D6169D6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23557" name="Rectangle 2">
            <a:extLst>
              <a:ext uri="{FF2B5EF4-FFF2-40B4-BE49-F238E27FC236}">
                <a16:creationId xmlns:a16="http://schemas.microsoft.com/office/drawing/2014/main" id="{14A7A34B-3BFC-72C9-E90C-C92F92D5FB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Water: facts</a:t>
            </a:r>
          </a:p>
        </p:txBody>
      </p:sp>
      <p:sp>
        <p:nvSpPr>
          <p:cNvPr id="23558" name="Rectangle 3">
            <a:extLst>
              <a:ext uri="{FF2B5EF4-FFF2-40B4-BE49-F238E27FC236}">
                <a16:creationId xmlns:a16="http://schemas.microsoft.com/office/drawing/2014/main" id="{8D4C7A5C-2916-EC9A-FCAA-F2D2CCD928E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Water at 4C has the maximum solubility for oxygen: 9-11 ppm</a:t>
            </a:r>
          </a:p>
          <a:p>
            <a:pPr eaLnBrk="1" hangingPunct="1"/>
            <a:r>
              <a:rPr lang="en-US" altLang="en-US" sz="2800"/>
              <a:t>As the temperature rises, the solubility goes down</a:t>
            </a:r>
          </a:p>
          <a:p>
            <a:pPr eaLnBrk="1" hangingPunct="1"/>
            <a:endParaRPr lang="en-US" altLang="en-US" sz="2800"/>
          </a:p>
        </p:txBody>
      </p:sp>
      <p:graphicFrame>
        <p:nvGraphicFramePr>
          <p:cNvPr id="23559" name="Object 4">
            <a:extLst>
              <a:ext uri="{FF2B5EF4-FFF2-40B4-BE49-F238E27FC236}">
                <a16:creationId xmlns:a16="http://schemas.microsoft.com/office/drawing/2014/main" id="{421478AB-F349-BD29-338C-6C2416B481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800" y="1066800"/>
          <a:ext cx="3581400" cy="268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" r:id="rId3" imgW="26327100" imgH="19748500" progId="PowerPoint.Slide.8">
                  <p:embed/>
                </p:oleObj>
              </mc:Choice>
              <mc:Fallback>
                <p:oleObj name="Slide" r:id="rId3" imgW="26327100" imgH="19748500" progId="PowerPoint.Slid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066800"/>
                        <a:ext cx="3581400" cy="268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60" name="Picture 5" descr="GreenHouses1-007507">
            <a:extLst>
              <a:ext uri="{FF2B5EF4-FFF2-40B4-BE49-F238E27FC236}">
                <a16:creationId xmlns:a16="http://schemas.microsoft.com/office/drawing/2014/main" id="{165AB3E4-2165-32F5-453A-36E0011E2A20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1200" y="3505200"/>
            <a:ext cx="2286000" cy="304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3">
            <a:extLst>
              <a:ext uri="{FF2B5EF4-FFF2-40B4-BE49-F238E27FC236}">
                <a16:creationId xmlns:a16="http://schemas.microsoft.com/office/drawing/2014/main" id="{BBC1C786-C5D4-F037-14D4-AB7D4F97B95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AB79B8-C1AF-4443-B91D-F955E3197495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25603" name="Footer Placeholder 4">
            <a:extLst>
              <a:ext uri="{FF2B5EF4-FFF2-40B4-BE49-F238E27FC236}">
                <a16:creationId xmlns:a16="http://schemas.microsoft.com/office/drawing/2014/main" id="{31CDC14A-B1C2-6F43-A9F0-3B206BF53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5A9D1FA7-6740-9699-8743-2C4976BAF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73DBA2-42D8-FC48-AA69-001DC51431F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25605" name="Rectangle 2">
            <a:extLst>
              <a:ext uri="{FF2B5EF4-FFF2-40B4-BE49-F238E27FC236}">
                <a16:creationId xmlns:a16="http://schemas.microsoft.com/office/drawing/2014/main" id="{AD20B8F8-07C5-3B3C-9EB8-DDD6BA9D03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Water: facts</a:t>
            </a:r>
          </a:p>
        </p:txBody>
      </p:sp>
      <p:pic>
        <p:nvPicPr>
          <p:cNvPr id="25606" name="Picture 3" descr="Lettuce2004_0816AD">
            <a:extLst>
              <a:ext uri="{FF2B5EF4-FFF2-40B4-BE49-F238E27FC236}">
                <a16:creationId xmlns:a16="http://schemas.microsoft.com/office/drawing/2014/main" id="{E5F95D76-6DEF-E8B5-B8A7-84B22F4CB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28800"/>
            <a:ext cx="35814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4" descr="Lettuce oxygeb def 2">
            <a:extLst>
              <a:ext uri="{FF2B5EF4-FFF2-40B4-BE49-F238E27FC236}">
                <a16:creationId xmlns:a16="http://schemas.microsoft.com/office/drawing/2014/main" id="{F22F37C0-68D4-2940-9018-3AF8F9A63A0B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828800"/>
            <a:ext cx="3670300" cy="2751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3">
            <a:extLst>
              <a:ext uri="{FF2B5EF4-FFF2-40B4-BE49-F238E27FC236}">
                <a16:creationId xmlns:a16="http://schemas.microsoft.com/office/drawing/2014/main" id="{4602C1C6-FA8A-E5C8-0111-FFD48D5D1C4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75FED9-23BA-E041-A507-C8568D64DF28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0F48F348-DB9A-345C-660F-92848D65A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27652" name="Slide Number Placeholder 5">
            <a:extLst>
              <a:ext uri="{FF2B5EF4-FFF2-40B4-BE49-F238E27FC236}">
                <a16:creationId xmlns:a16="http://schemas.microsoft.com/office/drawing/2014/main" id="{D61DCA2F-9B4F-E2CB-2CB3-1DFD2077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F5C895-E29A-F54C-B1D8-0289A6ABCC8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7653" name="Rectangle 2">
            <a:extLst>
              <a:ext uri="{FF2B5EF4-FFF2-40B4-BE49-F238E27FC236}">
                <a16:creationId xmlns:a16="http://schemas.microsoft.com/office/drawing/2014/main" id="{8D1F85F1-4B9D-E283-2F1E-65A206B00B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 use in greenhouse</a:t>
            </a:r>
          </a:p>
        </p:txBody>
      </p:sp>
      <p:sp>
        <p:nvSpPr>
          <p:cNvPr id="27654" name="Rectangle 3">
            <a:extLst>
              <a:ext uri="{FF2B5EF4-FFF2-40B4-BE49-F238E27FC236}">
                <a16:creationId xmlns:a16="http://schemas.microsoft.com/office/drawing/2014/main" id="{CBD10EEE-0975-E640-28BC-A11474CC06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Irrigation – Dissolved nutrients</a:t>
            </a:r>
          </a:p>
          <a:p>
            <a:pPr eaLnBrk="1" hangingPunct="1"/>
            <a:r>
              <a:rPr lang="en-US" altLang="en-US"/>
              <a:t>Relative Humidity</a:t>
            </a:r>
          </a:p>
          <a:p>
            <a:pPr lvl="1" eaLnBrk="1" hangingPunct="1"/>
            <a:r>
              <a:rPr lang="en-US" altLang="en-US"/>
              <a:t>Moisture deficit – transpiration</a:t>
            </a:r>
          </a:p>
          <a:p>
            <a:pPr lvl="1" eaLnBrk="1" hangingPunct="1"/>
            <a:r>
              <a:rPr lang="en-US" altLang="en-US"/>
              <a:t>Condensation – Diseases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/>
              <a:t>Other uses of water – washing, misting, sprays, drinking, leaching.</a:t>
            </a:r>
          </a:p>
          <a:p>
            <a:pPr lvl="1" eaLnBrk="1" hangingPunct="1"/>
            <a:endParaRPr lang="en-US" altLang="en-US"/>
          </a:p>
          <a:p>
            <a:pPr lvl="1" eaLnBrk="1" hangingPunct="1">
              <a:buFontTx/>
              <a:buNone/>
            </a:pPr>
            <a:endParaRPr lang="en-US" altLang="en-US"/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3">
            <a:extLst>
              <a:ext uri="{FF2B5EF4-FFF2-40B4-BE49-F238E27FC236}">
                <a16:creationId xmlns:a16="http://schemas.microsoft.com/office/drawing/2014/main" id="{7E497B85-3BD4-2220-5A9E-5522E3517E8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BAED06-4886-0743-BB71-578A48681416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29699" name="Footer Placeholder 4">
            <a:extLst>
              <a:ext uri="{FF2B5EF4-FFF2-40B4-BE49-F238E27FC236}">
                <a16:creationId xmlns:a16="http://schemas.microsoft.com/office/drawing/2014/main" id="{144407CB-975D-68D1-5688-5A1DD6095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29700" name="Slide Number Placeholder 5">
            <a:extLst>
              <a:ext uri="{FF2B5EF4-FFF2-40B4-BE49-F238E27FC236}">
                <a16:creationId xmlns:a16="http://schemas.microsoft.com/office/drawing/2014/main" id="{7923E7C1-4493-C4B9-9A21-063306AE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21D707-9C04-1446-91A5-68A11CD4692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B288E27E-C7EB-841A-262A-D7E03CE9F0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Greenhouse water use in various  greenhouses</a:t>
            </a:r>
          </a:p>
        </p:txBody>
      </p:sp>
      <p:pic>
        <p:nvPicPr>
          <p:cNvPr id="29702" name="Picture 4" descr="G02-05-05water1">
            <a:extLst>
              <a:ext uri="{FF2B5EF4-FFF2-40B4-BE49-F238E27FC236}">
                <a16:creationId xmlns:a16="http://schemas.microsoft.com/office/drawing/2014/main" id="{2926B556-57A6-AB37-4185-8C1DB1036A47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524000"/>
            <a:ext cx="9612313" cy="457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3">
            <a:extLst>
              <a:ext uri="{FF2B5EF4-FFF2-40B4-BE49-F238E27FC236}">
                <a16:creationId xmlns:a16="http://schemas.microsoft.com/office/drawing/2014/main" id="{23A3EEE9-635C-067F-42DB-C5FBC450713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4C6E64-419C-E746-9FCA-C008FE8A2518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31747" name="Footer Placeholder 4">
            <a:extLst>
              <a:ext uri="{FF2B5EF4-FFF2-40B4-BE49-F238E27FC236}">
                <a16:creationId xmlns:a16="http://schemas.microsoft.com/office/drawing/2014/main" id="{CA7C2CB7-FE7B-A6F3-559B-85773FF0D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31748" name="Slide Number Placeholder 5">
            <a:extLst>
              <a:ext uri="{FF2B5EF4-FFF2-40B4-BE49-F238E27FC236}">
                <a16:creationId xmlns:a16="http://schemas.microsoft.com/office/drawing/2014/main" id="{F80BE25C-A8FE-A4BF-0D82-386AAD289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7DBEA4-90E6-FE4D-A184-2A6DDBBD39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805D31AF-5CA0-BC5B-535C-6414000EC9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Greenhouse water use</a:t>
            </a:r>
          </a:p>
        </p:txBody>
      </p:sp>
      <p:pic>
        <p:nvPicPr>
          <p:cNvPr id="31750" name="Picture 4" descr="G02-05-05water2">
            <a:extLst>
              <a:ext uri="{FF2B5EF4-FFF2-40B4-BE49-F238E27FC236}">
                <a16:creationId xmlns:a16="http://schemas.microsoft.com/office/drawing/2014/main" id="{3EF9CC9E-1202-49B7-5748-43BBC0984257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36525" y="1752600"/>
            <a:ext cx="9326563" cy="419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ate Placeholder 1">
            <a:extLst>
              <a:ext uri="{FF2B5EF4-FFF2-40B4-BE49-F238E27FC236}">
                <a16:creationId xmlns:a16="http://schemas.microsoft.com/office/drawing/2014/main" id="{805F1ABF-6891-0EB2-E757-94DA9613053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D3E4CA-A945-C44C-9E41-966675626ED2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33795" name="Footer Placeholder 2">
            <a:extLst>
              <a:ext uri="{FF2B5EF4-FFF2-40B4-BE49-F238E27FC236}">
                <a16:creationId xmlns:a16="http://schemas.microsoft.com/office/drawing/2014/main" id="{ECFA500B-B618-0D38-64A2-AB2B6B087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61B131CD-F8A1-66B8-854F-DC34AFD3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EAE6A3-4823-194E-8BA0-76EB44C053D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33797" name="Text Box 2">
            <a:extLst>
              <a:ext uri="{FF2B5EF4-FFF2-40B4-BE49-F238E27FC236}">
                <a16:creationId xmlns:a16="http://schemas.microsoft.com/office/drawing/2014/main" id="{321BDC4C-099C-E426-C482-162529497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594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FF0000"/>
                </a:solidFill>
              </a:rPr>
              <a:t>Some Facts About Water Use in Alberta 2020 data</a:t>
            </a:r>
            <a:endParaRPr lang="en-US" altLang="en-US" sz="4000"/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/>
              <a:t>- </a:t>
            </a:r>
            <a:r>
              <a:rPr lang="en-US" altLang="en-US" sz="4000">
                <a:solidFill>
                  <a:srgbClr val="CC0066"/>
                </a:solidFill>
              </a:rPr>
              <a:t>37% of growers use municipal water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CC0066"/>
                </a:solidFill>
              </a:rPr>
              <a:t>- 32% use dugout/pond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CC0066"/>
                </a:solidFill>
              </a:rPr>
              <a:t>- 22% use well water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CC0066"/>
                </a:solidFill>
              </a:rPr>
              <a:t>- 7% use water from irrigation canals</a:t>
            </a: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CC0066"/>
                </a:solidFill>
              </a:rPr>
              <a:t>- 2% use water from rivers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CC0066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1">
            <a:extLst>
              <a:ext uri="{FF2B5EF4-FFF2-40B4-BE49-F238E27FC236}">
                <a16:creationId xmlns:a16="http://schemas.microsoft.com/office/drawing/2014/main" id="{28A57EFC-C1AA-8234-869A-8C84DA4A9BC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72CE2E-055D-2E4F-A8EB-14B558F7B049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35843" name="Footer Placeholder 2">
            <a:extLst>
              <a:ext uri="{FF2B5EF4-FFF2-40B4-BE49-F238E27FC236}">
                <a16:creationId xmlns:a16="http://schemas.microsoft.com/office/drawing/2014/main" id="{4CFE6D46-5250-46A1-2425-C36D92F081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30D9E045-BA67-CB92-4249-B2F190A1B9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CA8A86-27C1-E643-8AA4-6A4A7A641EC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pic>
        <p:nvPicPr>
          <p:cNvPr id="35845" name="Picture 4">
            <a:extLst>
              <a:ext uri="{FF2B5EF4-FFF2-40B4-BE49-F238E27FC236}">
                <a16:creationId xmlns:a16="http://schemas.microsoft.com/office/drawing/2014/main" id="{C393C352-C7C8-D7FC-FB2E-44EF0516A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77938"/>
            <a:ext cx="7878763" cy="436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Box 5">
            <a:extLst>
              <a:ext uri="{FF2B5EF4-FFF2-40B4-BE49-F238E27FC236}">
                <a16:creationId xmlns:a16="http://schemas.microsoft.com/office/drawing/2014/main" id="{5AA565DD-3584-E194-9BC1-14BC4BAF7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57200"/>
            <a:ext cx="708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/>
              <a:t>2012 data Saskatchewan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1">
            <a:extLst>
              <a:ext uri="{FF2B5EF4-FFF2-40B4-BE49-F238E27FC236}">
                <a16:creationId xmlns:a16="http://schemas.microsoft.com/office/drawing/2014/main" id="{4D040219-4A00-6D4B-DA3C-5CD497A1438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537355-5958-5045-A466-269D3A27EC45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36867" name="Footer Placeholder 2">
            <a:extLst>
              <a:ext uri="{FF2B5EF4-FFF2-40B4-BE49-F238E27FC236}">
                <a16:creationId xmlns:a16="http://schemas.microsoft.com/office/drawing/2014/main" id="{A39022D4-5442-C669-508D-C6A10A7634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1EABBF42-C7F2-C378-6230-9A52DE60A9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FC91E4-E0A0-D749-A5CA-8C13E68E1DE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1635F98-2C3B-F3DC-DE9B-246BDBA66D41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1371600"/>
          <a:ext cx="5334000" cy="449897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142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2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2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2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1580"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Region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Water Quality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Collection of Water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58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Hard Water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Soft Water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Yes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85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Northwest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8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Northeast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8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Central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085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Southwest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085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Southeast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8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Total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37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2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48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1">
            <a:extLst>
              <a:ext uri="{FF2B5EF4-FFF2-40B4-BE49-F238E27FC236}">
                <a16:creationId xmlns:a16="http://schemas.microsoft.com/office/drawing/2014/main" id="{7515BCC1-1E7E-38DB-BA9D-98B97267830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C110A5-8240-B145-83B5-18E76553A9EE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37891" name="Footer Placeholder 2">
            <a:extLst>
              <a:ext uri="{FF2B5EF4-FFF2-40B4-BE49-F238E27FC236}">
                <a16:creationId xmlns:a16="http://schemas.microsoft.com/office/drawing/2014/main" id="{DE33CF99-D469-8063-7DDC-5D3213B440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2EF75D74-0C27-29A9-EE10-D46F1A4108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0BF195-C570-974F-AB18-3A27DAFFE28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3B45DE8-A734-C548-BF6B-398EF224C1F2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352425"/>
          <a:ext cx="5943600" cy="591343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878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8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1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3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33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09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81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4338"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Region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Sodium Level Tested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Water Treatment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19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Yes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Reverse Osmosis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Distillation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Water Conditioning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Others*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None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35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Northwest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35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Northeast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75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Central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35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Southwest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235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Southeast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75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Total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22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43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CA" sz="14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46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221" marR="6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1">
            <a:extLst>
              <a:ext uri="{FF2B5EF4-FFF2-40B4-BE49-F238E27FC236}">
                <a16:creationId xmlns:a16="http://schemas.microsoft.com/office/drawing/2014/main" id="{FFE1DBDB-F221-34DD-3915-82C0A2E4EF1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F9D490-265F-544A-AD69-7A412B0C1819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38915" name="Footer Placeholder 2">
            <a:extLst>
              <a:ext uri="{FF2B5EF4-FFF2-40B4-BE49-F238E27FC236}">
                <a16:creationId xmlns:a16="http://schemas.microsoft.com/office/drawing/2014/main" id="{4ABAB3BC-9EA5-72F0-E31C-67B6A3FB67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9D2DE0FD-D471-B99F-0D43-1D89A8149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97BB45-04F4-DA40-AE18-C114914BA25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pic>
        <p:nvPicPr>
          <p:cNvPr id="38917" name="Picture 4">
            <a:extLst>
              <a:ext uri="{FF2B5EF4-FFF2-40B4-BE49-F238E27FC236}">
                <a16:creationId xmlns:a16="http://schemas.microsoft.com/office/drawing/2014/main" id="{F6E92BC9-13C2-634C-4FD3-1341AEF47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49400"/>
            <a:ext cx="7405688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1">
            <a:extLst>
              <a:ext uri="{FF2B5EF4-FFF2-40B4-BE49-F238E27FC236}">
                <a16:creationId xmlns:a16="http://schemas.microsoft.com/office/drawing/2014/main" id="{CA4246CD-EBEC-780A-A6F8-1A0ECBF5975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AD36A4-2CCF-8740-A9E9-EF3D5726C5CB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39939" name="Footer Placeholder 2">
            <a:extLst>
              <a:ext uri="{FF2B5EF4-FFF2-40B4-BE49-F238E27FC236}">
                <a16:creationId xmlns:a16="http://schemas.microsoft.com/office/drawing/2014/main" id="{72D11BF4-5894-134A-F743-D4D48700EB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A6691FA6-43F9-D710-5371-B8A0C527D6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85F492-A765-464D-AD7D-0ACA0E02C57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graphicFrame>
        <p:nvGraphicFramePr>
          <p:cNvPr id="39941" name="Object 4">
            <a:extLst>
              <a:ext uri="{FF2B5EF4-FFF2-40B4-BE49-F238E27FC236}">
                <a16:creationId xmlns:a16="http://schemas.microsoft.com/office/drawing/2014/main" id="{EDA852A0-4F2C-DB0F-B2D3-B6DE400B19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2413" y="1881188"/>
          <a:ext cx="7254875" cy="368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096000" imgH="3098800" progId="Word.Document.12">
                  <p:embed/>
                </p:oleObj>
              </mc:Choice>
              <mc:Fallback>
                <p:oleObj name="Document" r:id="rId2" imgW="6096000" imgH="3098800" progId="Word.Document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2413" y="1881188"/>
                        <a:ext cx="7254875" cy="3681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1">
            <a:extLst>
              <a:ext uri="{FF2B5EF4-FFF2-40B4-BE49-F238E27FC236}">
                <a16:creationId xmlns:a16="http://schemas.microsoft.com/office/drawing/2014/main" id="{A438E48F-1B2B-5B62-C716-9C06F31FC38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4A4432-F01A-904B-B9CC-7174753FEA46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40963" name="Footer Placeholder 2">
            <a:extLst>
              <a:ext uri="{FF2B5EF4-FFF2-40B4-BE49-F238E27FC236}">
                <a16:creationId xmlns:a16="http://schemas.microsoft.com/office/drawing/2014/main" id="{B24A8313-F06E-9E56-94C6-A6C2E78128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021FBA36-0A6D-B41A-79BF-5F8BF13867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6F7F98-2954-E64B-8AC6-B921FFAD42F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40965" name="TextBox 4">
            <a:extLst>
              <a:ext uri="{FF2B5EF4-FFF2-40B4-BE49-F238E27FC236}">
                <a16:creationId xmlns:a16="http://schemas.microsoft.com/office/drawing/2014/main" id="{089704F7-1C80-8705-850F-A8E580DD8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7924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en-CA" altLang="en-US" sz="3600"/>
              <a:t>35% knew the amount of water they use, (12% in 2006 )</a:t>
            </a:r>
          </a:p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en-CA" altLang="en-US" sz="3600"/>
              <a:t>65% did not know and did not keep records on water use</a:t>
            </a:r>
          </a:p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en-CA" altLang="en-US" sz="3600"/>
              <a:t>Average water use, 2.3 m3/m2 or 53 gallons/ft2/year</a:t>
            </a:r>
          </a:p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en-CA" altLang="en-US" sz="3600"/>
              <a:t>45 % collect water from roof and 55% do not</a:t>
            </a:r>
          </a:p>
        </p:txBody>
      </p:sp>
      <p:sp>
        <p:nvSpPr>
          <p:cNvPr id="40966" name="TextBox 1">
            <a:extLst>
              <a:ext uri="{FF2B5EF4-FFF2-40B4-BE49-F238E27FC236}">
                <a16:creationId xmlns:a16="http://schemas.microsoft.com/office/drawing/2014/main" id="{CBEB1046-5225-F0BB-13F3-76DEBD5B4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609600"/>
            <a:ext cx="5867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/>
              <a:t>Data from Alberta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1">
            <a:extLst>
              <a:ext uri="{FF2B5EF4-FFF2-40B4-BE49-F238E27FC236}">
                <a16:creationId xmlns:a16="http://schemas.microsoft.com/office/drawing/2014/main" id="{A097D325-0F79-D1CB-D962-ACC49DFA37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CBC484-D6FC-7E43-9CD9-3F4CBE49C90D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41987" name="Footer Placeholder 2">
            <a:extLst>
              <a:ext uri="{FF2B5EF4-FFF2-40B4-BE49-F238E27FC236}">
                <a16:creationId xmlns:a16="http://schemas.microsoft.com/office/drawing/2014/main" id="{0F10567B-562A-2FE1-39B3-816667B80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EA51A5CC-BC62-9700-691D-DDFE89B09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27D005-962B-3D49-A3D0-31245A2937A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41989" name="Text Box 2">
            <a:extLst>
              <a:ext uri="{FF2B5EF4-FFF2-40B4-BE49-F238E27FC236}">
                <a16:creationId xmlns:a16="http://schemas.microsoft.com/office/drawing/2014/main" id="{331878C6-8698-8E81-C586-21B197179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531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Water Quality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0000FF"/>
                </a:solidFill>
              </a:rPr>
              <a:t>- 43% - Hard water - Bicarbonates &gt;200ppm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0000FF"/>
                </a:solidFill>
              </a:rPr>
              <a:t>- 60% - Soft Water- Bicarbonates &lt; 100ppm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0000FF"/>
                </a:solidFill>
              </a:rPr>
              <a:t>- 39% - Medium- Bicarbonates 150 ppm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0000FF"/>
                </a:solidFill>
              </a:rPr>
              <a:t>- 60% - Sodium &gt; 100 ppm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0000FF"/>
                </a:solidFill>
              </a:rPr>
              <a:t>- Least understanding how to manage sodium</a:t>
            </a:r>
            <a:endParaRPr lang="en-US" altLang="en-US"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ate Placeholder 1">
            <a:extLst>
              <a:ext uri="{FF2B5EF4-FFF2-40B4-BE49-F238E27FC236}">
                <a16:creationId xmlns:a16="http://schemas.microsoft.com/office/drawing/2014/main" id="{77757199-7F7E-0DAA-C20B-6825DBD5D05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8B2F97-40ED-0F40-A517-934B58756783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44035" name="Footer Placeholder 2">
            <a:extLst>
              <a:ext uri="{FF2B5EF4-FFF2-40B4-BE49-F238E27FC236}">
                <a16:creationId xmlns:a16="http://schemas.microsoft.com/office/drawing/2014/main" id="{F9D9341B-B2AD-5235-8189-1EEDE228D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25F8C7A7-6B21-AAEC-1FC3-E2D9D8FC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A787C7-0F54-1A43-9AAE-AF9F6013F63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44037" name="Text Box 2">
            <a:extLst>
              <a:ext uri="{FF2B5EF4-FFF2-40B4-BE49-F238E27FC236}">
                <a16:creationId xmlns:a16="http://schemas.microsoft.com/office/drawing/2014/main" id="{03116FCF-E92E-6235-3300-44EB2BE18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800"/>
            <a:ext cx="91440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4400" b="1">
                <a:solidFill>
                  <a:srgbClr val="FF0000"/>
                </a:solidFill>
              </a:rPr>
              <a:t>Testing of Water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- </a:t>
            </a:r>
            <a:r>
              <a:rPr lang="en-US" altLang="en-US" sz="4000">
                <a:solidFill>
                  <a:srgbClr val="0000FF"/>
                </a:solidFill>
              </a:rPr>
              <a:t>90% test for chemical analysis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0000FF"/>
                </a:solidFill>
              </a:rPr>
              <a:t>- 10% did not test 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4000">
              <a:solidFill>
                <a:srgbClr val="0000FF"/>
              </a:solidFill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- </a:t>
            </a:r>
            <a:r>
              <a:rPr lang="en-US" altLang="en-US" sz="4000" b="1">
                <a:solidFill>
                  <a:srgbClr val="FF0066"/>
                </a:solidFill>
              </a:rPr>
              <a:t>21% tested for E.coli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b="1">
                <a:solidFill>
                  <a:srgbClr val="FF0066"/>
                </a:solidFill>
              </a:rPr>
              <a:t>- 79% did not test for E.coli</a:t>
            </a:r>
            <a:endParaRPr lang="en-US" altLang="en-US" sz="3600" b="1">
              <a:solidFill>
                <a:srgbClr val="FF0066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1">
            <a:extLst>
              <a:ext uri="{FF2B5EF4-FFF2-40B4-BE49-F238E27FC236}">
                <a16:creationId xmlns:a16="http://schemas.microsoft.com/office/drawing/2014/main" id="{D03E95C4-2F7D-C08C-BDAD-611B3D7C134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A6AE98-3B95-9E4B-8573-95F6D1DD6DBD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46083" name="Footer Placeholder 2">
            <a:extLst>
              <a:ext uri="{FF2B5EF4-FFF2-40B4-BE49-F238E27FC236}">
                <a16:creationId xmlns:a16="http://schemas.microsoft.com/office/drawing/2014/main" id="{8034C7C0-918C-7A2C-4222-B60D963F9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4C865A38-B9BF-26DB-F284-0BD801DC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F628D2-6502-A345-8994-50498F01CC5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46085" name="Text Box 2">
            <a:extLst>
              <a:ext uri="{FF2B5EF4-FFF2-40B4-BE49-F238E27FC236}">
                <a16:creationId xmlns:a16="http://schemas.microsoft.com/office/drawing/2014/main" id="{B59CAD64-996D-40CD-8D43-366D33448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33400"/>
            <a:ext cx="8534400" cy="588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4000" b="1">
                <a:solidFill>
                  <a:srgbClr val="FF0000"/>
                </a:solidFill>
              </a:rPr>
              <a:t>Water Treatment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b="1">
                <a:solidFill>
                  <a:srgbClr val="0000FF"/>
                </a:solidFill>
              </a:rPr>
              <a:t>- 79% No Treatment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b="1">
                <a:solidFill>
                  <a:srgbClr val="0000FF"/>
                </a:solidFill>
              </a:rPr>
              <a:t>- 10% Reverse Osmosis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b="1">
                <a:solidFill>
                  <a:srgbClr val="0000FF"/>
                </a:solidFill>
              </a:rPr>
              <a:t>- 3% Distillation (drinking)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b="1">
                <a:solidFill>
                  <a:srgbClr val="0000FF"/>
                </a:solidFill>
              </a:rPr>
              <a:t>- 2% Water conditioning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b="1">
                <a:solidFill>
                  <a:srgbClr val="0000FF"/>
                </a:solidFill>
              </a:rPr>
              <a:t>- 8% Other treatments (Ozone,filters,Acid mixing</a:t>
            </a:r>
            <a:r>
              <a:rPr lang="en-US" altLang="en-US" sz="3600"/>
              <a:t>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ate Placeholder 1">
            <a:extLst>
              <a:ext uri="{FF2B5EF4-FFF2-40B4-BE49-F238E27FC236}">
                <a16:creationId xmlns:a16="http://schemas.microsoft.com/office/drawing/2014/main" id="{AB65D4A4-0089-B540-F79A-0462F9735F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DDFA8B-F200-3C4A-B7A0-EE1A2FDD1052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48131" name="Footer Placeholder 2">
            <a:extLst>
              <a:ext uri="{FF2B5EF4-FFF2-40B4-BE49-F238E27FC236}">
                <a16:creationId xmlns:a16="http://schemas.microsoft.com/office/drawing/2014/main" id="{7F1B8A2B-D062-A8C4-34C3-58B482A7C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00511726-6F62-3893-CA69-6F8A7812B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A2F3A7-C0EB-A545-A192-E3F3201AF8E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30725" name="Text Box 2">
            <a:extLst>
              <a:ext uri="{FF2B5EF4-FFF2-40B4-BE49-F238E27FC236}">
                <a16:creationId xmlns:a16="http://schemas.microsoft.com/office/drawing/2014/main" id="{1774FCEF-D13F-C5A6-9C0B-1C58E1D99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136525"/>
            <a:ext cx="8305800" cy="71405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altLang="en-US" sz="4000" b="1" dirty="0">
                <a:solidFill>
                  <a:srgbClr val="FF0000"/>
                </a:solidFill>
              </a:rPr>
              <a:t>Recycling and Disposal of Waster Water</a:t>
            </a: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altLang="en-US" sz="3600" b="1" dirty="0">
                <a:solidFill>
                  <a:srgbClr val="0000FF"/>
                </a:solidFill>
              </a:rPr>
              <a:t>- </a:t>
            </a:r>
            <a:r>
              <a:rPr lang="en-US" altLang="en-US" sz="2800" b="1" dirty="0">
                <a:solidFill>
                  <a:srgbClr val="0000FF"/>
                </a:solidFill>
              </a:rPr>
              <a:t>88%(2006) do not recycle water, 71% in 2020 </a:t>
            </a:r>
          </a:p>
          <a:p>
            <a:pPr marL="571500" indent="-571500">
              <a:spcBef>
                <a:spcPct val="50000"/>
              </a:spcBef>
              <a:buFontTx/>
              <a:buChar char="-"/>
              <a:defRPr/>
            </a:pPr>
            <a:r>
              <a:rPr lang="en-US" altLang="en-US" sz="2800" b="1" dirty="0">
                <a:solidFill>
                  <a:srgbClr val="0000FF"/>
                </a:solidFill>
              </a:rPr>
              <a:t>12% recycle water in 2006 and now 29%</a:t>
            </a:r>
          </a:p>
          <a:p>
            <a:pPr marL="571500" indent="-571500">
              <a:spcBef>
                <a:spcPct val="50000"/>
              </a:spcBef>
              <a:buFontTx/>
              <a:buChar char="-"/>
              <a:defRPr/>
            </a:pPr>
            <a:endParaRPr lang="en-US" altLang="en-US" sz="2800" b="1" dirty="0">
              <a:solidFill>
                <a:srgbClr val="0000FF"/>
              </a:solidFill>
            </a:endParaRPr>
          </a:p>
          <a:p>
            <a:pPr marL="571500" indent="-571500">
              <a:spcBef>
                <a:spcPct val="50000"/>
              </a:spcBef>
              <a:buFontTx/>
              <a:buChar char="-"/>
              <a:defRPr/>
            </a:pPr>
            <a:r>
              <a:rPr lang="en-US" altLang="en-US" sz="2800" b="1" dirty="0">
                <a:solidFill>
                  <a:srgbClr val="0000FF"/>
                </a:solidFill>
              </a:rPr>
              <a:t>62% dispose off waste water in ground/field</a:t>
            </a:r>
          </a:p>
          <a:p>
            <a:pPr marL="571500" indent="-571500">
              <a:spcBef>
                <a:spcPct val="50000"/>
              </a:spcBef>
              <a:buFontTx/>
              <a:buChar char="-"/>
              <a:defRPr/>
            </a:pPr>
            <a:r>
              <a:rPr lang="en-US" altLang="en-US" sz="2800" b="1" dirty="0">
                <a:solidFill>
                  <a:srgbClr val="0000FF"/>
                </a:solidFill>
              </a:rPr>
              <a:t>12% sewage</a:t>
            </a:r>
          </a:p>
          <a:p>
            <a:pPr marL="571500" indent="-571500">
              <a:spcBef>
                <a:spcPct val="50000"/>
              </a:spcBef>
              <a:buFontTx/>
              <a:buChar char="-"/>
              <a:defRPr/>
            </a:pPr>
            <a:r>
              <a:rPr lang="en-US" altLang="en-US" sz="2800" b="1" dirty="0">
                <a:solidFill>
                  <a:srgbClr val="0000FF"/>
                </a:solidFill>
              </a:rPr>
              <a:t>26% say no waster water</a:t>
            </a:r>
            <a:endParaRPr lang="en-US" altLang="en-US" sz="28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altLang="en-US" sz="4000" b="1" dirty="0">
                <a:solidFill>
                  <a:srgbClr val="FF0066"/>
                </a:solidFill>
              </a:rPr>
              <a:t>-  </a:t>
            </a:r>
          </a:p>
          <a:p>
            <a:pPr>
              <a:spcBef>
                <a:spcPct val="50000"/>
              </a:spcBef>
              <a:buFontTx/>
              <a:buNone/>
              <a:defRPr/>
            </a:pPr>
            <a:endParaRPr lang="en-US" alt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3">
            <a:extLst>
              <a:ext uri="{FF2B5EF4-FFF2-40B4-BE49-F238E27FC236}">
                <a16:creationId xmlns:a16="http://schemas.microsoft.com/office/drawing/2014/main" id="{350E0389-FFDE-AEA4-E9E5-BAAA140C806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AD2F23-A4D2-044D-B6B8-C7029744476F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50179" name="Footer Placeholder 4">
            <a:extLst>
              <a:ext uri="{FF2B5EF4-FFF2-40B4-BE49-F238E27FC236}">
                <a16:creationId xmlns:a16="http://schemas.microsoft.com/office/drawing/2014/main" id="{A45E34A6-FD7A-C89A-C0D3-8CF037AA9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50180" name="Slide Number Placeholder 5">
            <a:extLst>
              <a:ext uri="{FF2B5EF4-FFF2-40B4-BE49-F238E27FC236}">
                <a16:creationId xmlns:a16="http://schemas.microsoft.com/office/drawing/2014/main" id="{9314B513-9BE7-5026-D380-22381175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B45D83-E9BE-B244-9989-473886AEDB6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50181" name="Rectangle 2">
            <a:extLst>
              <a:ext uri="{FF2B5EF4-FFF2-40B4-BE49-F238E27FC236}">
                <a16:creationId xmlns:a16="http://schemas.microsoft.com/office/drawing/2014/main" id="{EEA4F750-8309-2262-8847-16412B9521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 Quantity</a:t>
            </a:r>
          </a:p>
        </p:txBody>
      </p:sp>
      <p:sp>
        <p:nvSpPr>
          <p:cNvPr id="50182" name="Rectangle 3">
            <a:extLst>
              <a:ext uri="{FF2B5EF4-FFF2-40B4-BE49-F238E27FC236}">
                <a16:creationId xmlns:a16="http://schemas.microsoft.com/office/drawing/2014/main" id="{6BF5541C-2B6C-E674-B345-770F71A297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b="1"/>
              <a:t>Water requirements</a:t>
            </a:r>
            <a:r>
              <a:rPr lang="en-US" altLang="en-US" sz="2800"/>
              <a:t> can vary between 0.1 and 7 liters of water/m2/day.</a:t>
            </a:r>
          </a:p>
          <a:p>
            <a:pPr eaLnBrk="1" hangingPunct="1"/>
            <a:r>
              <a:rPr lang="en-US" altLang="en-US" sz="2800" b="1"/>
              <a:t>Varies according</a:t>
            </a:r>
            <a:r>
              <a:rPr lang="en-US" altLang="en-US" sz="2800"/>
              <a:t> to plant species, plant size, R.H, solar radiation,heating and rate of ventilation.</a:t>
            </a:r>
          </a:p>
          <a:p>
            <a:pPr eaLnBrk="1" hangingPunct="1"/>
            <a:r>
              <a:rPr lang="en-US" altLang="en-US" sz="2800" b="1"/>
              <a:t>The total annual requirement</a:t>
            </a:r>
            <a:r>
              <a:rPr lang="en-US" altLang="en-US" sz="2800"/>
              <a:t> for year round greenhouse operation exceeds the annual rainfall.</a:t>
            </a:r>
          </a:p>
          <a:p>
            <a:pPr eaLnBrk="1" hangingPunct="1"/>
            <a:r>
              <a:rPr lang="en-US" altLang="en-US" sz="2800" b="1"/>
              <a:t>We need water from other sources</a:t>
            </a:r>
            <a:endParaRPr lang="en-US" altLang="en-US" sz="2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ate Placeholder 3">
            <a:extLst>
              <a:ext uri="{FF2B5EF4-FFF2-40B4-BE49-F238E27FC236}">
                <a16:creationId xmlns:a16="http://schemas.microsoft.com/office/drawing/2014/main" id="{C3AC98C2-9D86-AD0B-4109-4B193D901FD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2E67DB-6CFB-5B45-9C32-3374592AAD09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52227" name="Footer Placeholder 4">
            <a:extLst>
              <a:ext uri="{FF2B5EF4-FFF2-40B4-BE49-F238E27FC236}">
                <a16:creationId xmlns:a16="http://schemas.microsoft.com/office/drawing/2014/main" id="{D0505B34-CE98-CFBB-E6D1-DE183F7C3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52228" name="Slide Number Placeholder 5">
            <a:extLst>
              <a:ext uri="{FF2B5EF4-FFF2-40B4-BE49-F238E27FC236}">
                <a16:creationId xmlns:a16="http://schemas.microsoft.com/office/drawing/2014/main" id="{A780B396-D998-FEE6-5F35-594882334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7510E4-2C59-114E-ADEC-2845D2D6C06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52229" name="Rectangle 2">
            <a:extLst>
              <a:ext uri="{FF2B5EF4-FFF2-40B4-BE49-F238E27FC236}">
                <a16:creationId xmlns:a16="http://schemas.microsoft.com/office/drawing/2014/main" id="{96127D50-667B-D0C6-D2C8-73E8119D67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 Quantity</a:t>
            </a:r>
          </a:p>
        </p:txBody>
      </p:sp>
      <p:sp>
        <p:nvSpPr>
          <p:cNvPr id="52230" name="Rectangle 3">
            <a:extLst>
              <a:ext uri="{FF2B5EF4-FFF2-40B4-BE49-F238E27FC236}">
                <a16:creationId xmlns:a16="http://schemas.microsoft.com/office/drawing/2014/main" id="{7C63723F-8C62-12E6-484D-01A187D5E5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Well water</a:t>
            </a:r>
          </a:p>
          <a:p>
            <a:pPr eaLnBrk="1" hangingPunct="1"/>
            <a:r>
              <a:rPr lang="en-US" altLang="en-US"/>
              <a:t>Dug-out/pond</a:t>
            </a:r>
          </a:p>
          <a:p>
            <a:pPr eaLnBrk="1" hangingPunct="1"/>
            <a:r>
              <a:rPr lang="en-US" altLang="en-US"/>
              <a:t>Irrigation Canal</a:t>
            </a:r>
          </a:p>
          <a:p>
            <a:pPr eaLnBrk="1" hangingPunct="1"/>
            <a:r>
              <a:rPr lang="en-US" altLang="en-US"/>
              <a:t>Directly from River/creek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We need storage for winter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ate Placeholder 3">
            <a:extLst>
              <a:ext uri="{FF2B5EF4-FFF2-40B4-BE49-F238E27FC236}">
                <a16:creationId xmlns:a16="http://schemas.microsoft.com/office/drawing/2014/main" id="{25DEC9FC-35CC-E526-F048-449FAEB42A3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C0D3EC-A970-4546-9BAA-F71827550E6A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54275" name="Footer Placeholder 4">
            <a:extLst>
              <a:ext uri="{FF2B5EF4-FFF2-40B4-BE49-F238E27FC236}">
                <a16:creationId xmlns:a16="http://schemas.microsoft.com/office/drawing/2014/main" id="{2F6BC05E-81E5-2C2B-0221-FBC8BB2B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54276" name="Slide Number Placeholder 5">
            <a:extLst>
              <a:ext uri="{FF2B5EF4-FFF2-40B4-BE49-F238E27FC236}">
                <a16:creationId xmlns:a16="http://schemas.microsoft.com/office/drawing/2014/main" id="{3F2E054A-A023-424F-5559-54DE86493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F0AC64-FAB5-1140-852F-1104B561130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54277" name="Rectangle 2">
            <a:extLst>
              <a:ext uri="{FF2B5EF4-FFF2-40B4-BE49-F238E27FC236}">
                <a16:creationId xmlns:a16="http://schemas.microsoft.com/office/drawing/2014/main" id="{B12213A0-EB43-AF13-82B2-9030A358C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 Legislation</a:t>
            </a:r>
          </a:p>
        </p:txBody>
      </p:sp>
      <p:sp>
        <p:nvSpPr>
          <p:cNvPr id="54278" name="Rectangle 3">
            <a:extLst>
              <a:ext uri="{FF2B5EF4-FFF2-40B4-BE49-F238E27FC236}">
                <a16:creationId xmlns:a16="http://schemas.microsoft.com/office/drawing/2014/main" id="{75F8369C-D36B-234E-AA88-1F63E8A565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Dug-Out </a:t>
            </a:r>
          </a:p>
          <a:p>
            <a:pPr eaLnBrk="1" hangingPunct="1"/>
            <a:r>
              <a:rPr lang="en-US" altLang="en-US"/>
              <a:t>Leached water</a:t>
            </a:r>
          </a:p>
          <a:p>
            <a:pPr eaLnBrk="1" hangingPunct="1"/>
            <a:r>
              <a:rPr lang="en-US" altLang="en-US"/>
              <a:t>How much water can be taken from rivers</a:t>
            </a:r>
          </a:p>
          <a:p>
            <a:pPr eaLnBrk="1" hangingPunct="1"/>
            <a:r>
              <a:rPr lang="en-US" altLang="en-US"/>
              <a:t>Find out about any legislations for withdrawing water and putting it back.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Date Placeholder 3">
            <a:extLst>
              <a:ext uri="{FF2B5EF4-FFF2-40B4-BE49-F238E27FC236}">
                <a16:creationId xmlns:a16="http://schemas.microsoft.com/office/drawing/2014/main" id="{5BB09C32-3CB6-4FE6-73D5-DE07C6AB027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56A795-3F8C-BF44-AC5B-EED5F849A22D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56323" name="Footer Placeholder 4">
            <a:extLst>
              <a:ext uri="{FF2B5EF4-FFF2-40B4-BE49-F238E27FC236}">
                <a16:creationId xmlns:a16="http://schemas.microsoft.com/office/drawing/2014/main" id="{CC478EFB-D026-7AF6-D1F8-76CD2B332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56324" name="Slide Number Placeholder 5">
            <a:extLst>
              <a:ext uri="{FF2B5EF4-FFF2-40B4-BE49-F238E27FC236}">
                <a16:creationId xmlns:a16="http://schemas.microsoft.com/office/drawing/2014/main" id="{3219E469-932B-E07F-2CF7-17A10B907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5209E2-5C1E-3946-BF26-C07C17F8259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56325" name="Rectangle 2">
            <a:extLst>
              <a:ext uri="{FF2B5EF4-FFF2-40B4-BE49-F238E27FC236}">
                <a16:creationId xmlns:a16="http://schemas.microsoft.com/office/drawing/2014/main" id="{73348305-599C-430F-B348-7B98A331E1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Water: Chemical Quality</a:t>
            </a:r>
          </a:p>
        </p:txBody>
      </p:sp>
      <p:sp>
        <p:nvSpPr>
          <p:cNvPr id="56326" name="Rectangle 3">
            <a:extLst>
              <a:ext uri="{FF2B5EF4-FFF2-40B4-BE49-F238E27FC236}">
                <a16:creationId xmlns:a16="http://schemas.microsoft.com/office/drawing/2014/main" id="{26FB4793-C43A-D8B8-C372-CF1331D7C3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Analysis for greenhouse irrigation.</a:t>
            </a:r>
          </a:p>
          <a:p>
            <a:pPr eaLnBrk="1" hangingPunct="1"/>
            <a:r>
              <a:rPr lang="en-US" altLang="en-US"/>
              <a:t>Don’t use coke bottles or jam jars</a:t>
            </a:r>
          </a:p>
          <a:p>
            <a:pPr eaLnBrk="1" hangingPunct="1"/>
            <a:r>
              <a:rPr lang="en-US" altLang="en-US"/>
              <a:t>Plastic bottles available from Labs.</a:t>
            </a:r>
          </a:p>
          <a:p>
            <a:pPr eaLnBrk="1" hangingPunct="1"/>
            <a:r>
              <a:rPr lang="en-US" altLang="en-US"/>
              <a:t>Private labs. Have to pay for the analysis</a:t>
            </a:r>
          </a:p>
          <a:p>
            <a:pPr eaLnBrk="1" hangingPunct="1"/>
            <a:r>
              <a:rPr lang="en-US" altLang="en-US"/>
              <a:t>Analysis of water for health use can be interpreted for quality</a:t>
            </a:r>
            <a:r>
              <a:rPr lang="en-US" altLang="en-US" sz="3600"/>
              <a:t>.</a:t>
            </a:r>
            <a:endParaRPr lang="en-US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ontent Placeholder 2">
            <a:extLst>
              <a:ext uri="{FF2B5EF4-FFF2-40B4-BE49-F238E27FC236}">
                <a16:creationId xmlns:a16="http://schemas.microsoft.com/office/drawing/2014/main" id="{FB6709E8-0DA7-5E35-F4A3-46F332B4B8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CA" altLang="en-US"/>
          </a:p>
          <a:p>
            <a:pPr eaLnBrk="1" hangingPunct="1"/>
            <a:endParaRPr lang="en-CA" altLang="en-US"/>
          </a:p>
        </p:txBody>
      </p:sp>
      <p:sp>
        <p:nvSpPr>
          <p:cNvPr id="25603" name="Date Placeholder 3">
            <a:extLst>
              <a:ext uri="{FF2B5EF4-FFF2-40B4-BE49-F238E27FC236}">
                <a16:creationId xmlns:a16="http://schemas.microsoft.com/office/drawing/2014/main" id="{EC9B86DE-EB23-F47A-60F0-2107B8D0D1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 lIns="68580" tIns="34290" rIns="68580" bIns="34290"/>
          <a:lstStyle>
            <a:lvl1pPr>
              <a:spcBef>
                <a:spcPts val="3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025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557213" indent="-214313">
              <a:spcBef>
                <a:spcPts val="244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1725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857250" indent="-171450">
              <a:spcBef>
                <a:spcPts val="263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1575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200150" indent="-171450">
              <a:spcBef>
                <a:spcPts val="263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425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1543050" indent="-171450">
              <a:spcBef>
                <a:spcPts val="263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18859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2288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25717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29146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658E07E7-AB58-4E10-B4D3-85F78117CC38}" type="datetime1">
              <a:rPr lang="en-US" altLang="en-US" sz="750"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2/16/24</a:t>
            </a:fld>
            <a:endParaRPr lang="en-CA" alt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Footer Placeholder 4">
            <a:extLst>
              <a:ext uri="{FF2B5EF4-FFF2-40B4-BE49-F238E27FC236}">
                <a16:creationId xmlns:a16="http://schemas.microsoft.com/office/drawing/2014/main" id="{A452A7EE-C619-A91F-35F9-EAA29BBDD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68580" tIns="34290" rIns="68580" bIns="34290"/>
          <a:lstStyle>
            <a:lvl1pPr>
              <a:spcBef>
                <a:spcPts val="3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025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557213" indent="-214313">
              <a:spcBef>
                <a:spcPts val="244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1725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857250" indent="-171450">
              <a:spcBef>
                <a:spcPts val="263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1575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200150" indent="-171450">
              <a:spcBef>
                <a:spcPts val="263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425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1543050" indent="-171450">
              <a:spcBef>
                <a:spcPts val="263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18859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2288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25717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29146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CA" altLang="en-US" sz="750">
                <a:latin typeface="Arial" panose="020B0604020202020204" pitchFamily="34" charset="0"/>
                <a:cs typeface="Arial" panose="020B0604020202020204" pitchFamily="34" charset="0"/>
              </a:rPr>
              <a:t>M.Mirza Water, Water and Fertilizer workshop Jan 20, 2016</a:t>
            </a:r>
          </a:p>
        </p:txBody>
      </p:sp>
      <p:sp>
        <p:nvSpPr>
          <p:cNvPr id="25605" name="Slide Number Placeholder 5">
            <a:extLst>
              <a:ext uri="{FF2B5EF4-FFF2-40B4-BE49-F238E27FC236}">
                <a16:creationId xmlns:a16="http://schemas.microsoft.com/office/drawing/2014/main" id="{34FD32FF-5DDC-1531-0166-172098BCB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ts val="3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025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557213" indent="-214313">
              <a:spcBef>
                <a:spcPts val="244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1725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857250" indent="-171450">
              <a:spcBef>
                <a:spcPts val="263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1575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200150" indent="-171450">
              <a:spcBef>
                <a:spcPts val="263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425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1543050" indent="-171450">
              <a:spcBef>
                <a:spcPts val="263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18859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2288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25717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2914650" indent="-171450" eaLnBrk="0" fontAlgn="base" hangingPunct="0">
              <a:spcBef>
                <a:spcPts val="263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012C82D4-5F9E-8C4D-A49B-8EC35774D118}" type="slidenum">
              <a:rPr lang="en-CA" altLang="en-US" sz="75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36</a:t>
            </a:fld>
            <a:endParaRPr lang="en-CA" altLang="en-US" sz="750">
              <a:latin typeface="Arial" panose="020B0604020202020204" pitchFamily="34" charset="0"/>
            </a:endParaRPr>
          </a:p>
        </p:txBody>
      </p:sp>
      <p:sp>
        <p:nvSpPr>
          <p:cNvPr id="58374" name="Title 1">
            <a:extLst>
              <a:ext uri="{FF2B5EF4-FFF2-40B4-BE49-F238E27FC236}">
                <a16:creationId xmlns:a16="http://schemas.microsoft.com/office/drawing/2014/main" id="{7B91A22C-FA34-B599-3F92-20ACAC5DB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3075" y="857250"/>
            <a:ext cx="8229600" cy="857250"/>
          </a:xfrm>
        </p:spPr>
        <p:txBody>
          <a:bodyPr/>
          <a:lstStyle/>
          <a:p>
            <a:pPr eaLnBrk="1" hangingPunct="1"/>
            <a:r>
              <a:rPr lang="en-CA" altLang="en-US"/>
              <a:t>Another water analysis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A9EF571-6719-7E23-57E9-505803C60F56}"/>
              </a:ext>
            </a:extLst>
          </p:cNvPr>
          <p:cNvGraphicFramePr>
            <a:graphicFrameLocks noGrp="1"/>
          </p:cNvGraphicFramePr>
          <p:nvPr/>
        </p:nvGraphicFramePr>
        <p:xfrm>
          <a:off x="573088" y="1527175"/>
          <a:ext cx="60960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940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Analysis</a:t>
                      </a:r>
                      <a:r>
                        <a:rPr lang="en-CA" sz="1400" baseline="0" dirty="0"/>
                        <a:t> Description</a:t>
                      </a:r>
                      <a:endParaRPr lang="en-CA" sz="1400" dirty="0"/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Units </a:t>
                      </a:r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940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pH</a:t>
                      </a:r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7.87</a:t>
                      </a:r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940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Electrical Conductivity</a:t>
                      </a:r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1310 </a:t>
                      </a:r>
                      <a:r>
                        <a:rPr lang="en-CA" sz="1400" dirty="0" err="1"/>
                        <a:t>uS</a:t>
                      </a:r>
                      <a:r>
                        <a:rPr lang="en-CA" sz="1400" dirty="0"/>
                        <a:t>/cm</a:t>
                      </a:r>
                      <a:r>
                        <a:rPr lang="en-CA" sz="1400" baseline="0" dirty="0"/>
                        <a:t>  1.310 </a:t>
                      </a:r>
                      <a:r>
                        <a:rPr lang="en-CA" sz="1400" baseline="0" dirty="0" err="1"/>
                        <a:t>mS</a:t>
                      </a:r>
                      <a:r>
                        <a:rPr lang="en-CA" sz="1400" baseline="0" dirty="0"/>
                        <a:t>/cm</a:t>
                      </a:r>
                      <a:endParaRPr lang="en-CA" sz="1400" dirty="0"/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940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Calcium</a:t>
                      </a:r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CA" sz="1400" dirty="0"/>
                        <a:t>116 mg/L or</a:t>
                      </a:r>
                      <a:r>
                        <a:rPr lang="en-CA" sz="1400" baseline="0" dirty="0"/>
                        <a:t> PPM</a:t>
                      </a:r>
                      <a:endParaRPr lang="en-CA" sz="1400" dirty="0"/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940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Magnesium</a:t>
                      </a:r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CA" sz="1400" dirty="0"/>
                        <a:t>94.5 mg/L</a:t>
                      </a:r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940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Sodium</a:t>
                      </a:r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CA" sz="1400" dirty="0"/>
                        <a:t>55.3 mg/L</a:t>
                      </a:r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940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Potassium </a:t>
                      </a:r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CA" sz="1400" dirty="0"/>
                        <a:t>17.1 mg/L</a:t>
                      </a:r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940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Sulphates (SO4)</a:t>
                      </a:r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238.0 mg/L </a:t>
                      </a:r>
                      <a:r>
                        <a:rPr lang="en-CA" sz="1400" b="1" dirty="0">
                          <a:solidFill>
                            <a:srgbClr val="FF0000"/>
                          </a:solidFill>
                        </a:rPr>
                        <a:t>High but manageable</a:t>
                      </a:r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940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Chlorides</a:t>
                      </a:r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CA" sz="1400" dirty="0"/>
                        <a:t>44.1 mg/L</a:t>
                      </a:r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0062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Fluoride</a:t>
                      </a:r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/>
                        <a:t> 3.09 mg/L </a:t>
                      </a:r>
                      <a:r>
                        <a:rPr lang="en-CA" sz="1400" b="1" dirty="0">
                          <a:solidFill>
                            <a:srgbClr val="FF0000"/>
                          </a:solidFill>
                        </a:rPr>
                        <a:t>Very High for Dracaena</a:t>
                      </a:r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940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Iron</a:t>
                      </a:r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CA" sz="1400" baseline="0" dirty="0"/>
                        <a:t> 0.01 mg/L</a:t>
                      </a:r>
                      <a:endParaRPr lang="en-CA" sz="1400" dirty="0"/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940">
                <a:tc gridSpan="2">
                  <a:txBody>
                    <a:bodyPr/>
                    <a:lstStyle/>
                    <a:p>
                      <a:r>
                        <a:rPr lang="en-CA" sz="1400" dirty="0"/>
                        <a:t>Manganese</a:t>
                      </a:r>
                    </a:p>
                  </a:txBody>
                  <a:tcPr marL="68580" marR="68580" marT="34287" marB="34287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CA" sz="1400" dirty="0"/>
                        <a:t> 0.008 mg/L</a:t>
                      </a:r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0062">
                <a:tc>
                  <a:txBody>
                    <a:bodyPr/>
                    <a:lstStyle/>
                    <a:p>
                      <a:r>
                        <a:rPr lang="en-CA" sz="1400" dirty="0"/>
                        <a:t>Nitrate and</a:t>
                      </a:r>
                      <a:r>
                        <a:rPr lang="en-CA" sz="1400" baseline="0" dirty="0"/>
                        <a:t> Nitrite </a:t>
                      </a:r>
                      <a:endParaRPr lang="en-CA" sz="1400" dirty="0"/>
                    </a:p>
                  </a:txBody>
                  <a:tcPr marL="68580" marR="68580" marT="34287" marB="34287"/>
                </a:tc>
                <a:tc>
                  <a:txBody>
                    <a:bodyPr/>
                    <a:lstStyle/>
                    <a:p>
                      <a:endParaRPr lang="en-CA" sz="1400" dirty="0"/>
                    </a:p>
                  </a:txBody>
                  <a:tcPr marL="68580" marR="68580" marT="34287" marB="34287"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CA" sz="1400" dirty="0"/>
                        <a:t>0.12 mg/L, &lt; 0.005</a:t>
                      </a:r>
                    </a:p>
                    <a:p>
                      <a:r>
                        <a:rPr lang="en-CA" sz="1400" dirty="0"/>
                        <a:t>696 mg/L – About 600 mg need to be neutralized for pH adjustments</a:t>
                      </a:r>
                    </a:p>
                  </a:txBody>
                  <a:tcPr marL="68580" marR="68580" marT="34287" marB="34287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r>
                        <a:rPr lang="en-CA" sz="1400" dirty="0"/>
                        <a:t>Bicarbonates</a:t>
                      </a:r>
                    </a:p>
                  </a:txBody>
                  <a:tcPr marL="68580" marR="68580" marT="34287" marB="34287"/>
                </a:tc>
                <a:tc>
                  <a:txBody>
                    <a:bodyPr/>
                    <a:lstStyle/>
                    <a:p>
                      <a:endParaRPr lang="en-CA" sz="1400" dirty="0"/>
                    </a:p>
                  </a:txBody>
                  <a:tcPr marL="68580" marR="68580" marT="34287" marB="34287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5656" name="TextBox 7">
            <a:extLst>
              <a:ext uri="{FF2B5EF4-FFF2-40B4-BE49-F238E27FC236}">
                <a16:creationId xmlns:a16="http://schemas.microsoft.com/office/drawing/2014/main" id="{23A2E2A1-5E22-4335-1126-5E4885F41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9425" y="1593850"/>
            <a:ext cx="1428750" cy="2170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CA" altLang="en-US" sz="1350" b="1">
                <a:latin typeface="Arial" panose="020B0604020202020204" pitchFamily="34" charset="0"/>
              </a:rPr>
              <a:t>SAR: Sodium Absorption Ratio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CA" altLang="en-US" sz="135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CA" altLang="en-US" sz="135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CA" altLang="en-US" sz="135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CA" altLang="en-US" sz="1350" b="1">
                <a:latin typeface="Arial" panose="020B0604020202020204" pitchFamily="34" charset="0"/>
              </a:rPr>
              <a:t>Sodium ÷ Ca + Mg in Meq and under-root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CA" altLang="en-US" sz="1350" b="1">
                <a:latin typeface="Arial" panose="020B0604020202020204" pitchFamily="34" charset="0"/>
              </a:rPr>
              <a:t>- 2.78</a:t>
            </a:r>
          </a:p>
        </p:txBody>
      </p:sp>
      <p:sp>
        <p:nvSpPr>
          <p:cNvPr id="58425" name="TextBox 1">
            <a:extLst>
              <a:ext uri="{FF2B5EF4-FFF2-40B4-BE49-F238E27FC236}">
                <a16:creationId xmlns:a16="http://schemas.microsoft.com/office/drawing/2014/main" id="{8D3B9525-3F42-51E1-834D-C798207D4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800600"/>
            <a:ext cx="1868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/>
              <a:t>Copper, Zinc,Boron and Molybdenum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Date Placeholder 3">
            <a:extLst>
              <a:ext uri="{FF2B5EF4-FFF2-40B4-BE49-F238E27FC236}">
                <a16:creationId xmlns:a16="http://schemas.microsoft.com/office/drawing/2014/main" id="{99691E59-916F-585D-ACCF-E31B6330193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210329-26D3-A146-89EB-B1D31B991858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59395" name="Footer Placeholder 4">
            <a:extLst>
              <a:ext uri="{FF2B5EF4-FFF2-40B4-BE49-F238E27FC236}">
                <a16:creationId xmlns:a16="http://schemas.microsoft.com/office/drawing/2014/main" id="{7B9AFDD9-6E07-E852-50EC-CC0620CCA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59396" name="Slide Number Placeholder 5">
            <a:extLst>
              <a:ext uri="{FF2B5EF4-FFF2-40B4-BE49-F238E27FC236}">
                <a16:creationId xmlns:a16="http://schemas.microsoft.com/office/drawing/2014/main" id="{814F624A-9BD6-DCB4-DAF6-FE9AA3D6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1A6B8E-8C9D-2745-BC51-D80CB762ED6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59397" name="Rectangle 2">
            <a:extLst>
              <a:ext uri="{FF2B5EF4-FFF2-40B4-BE49-F238E27FC236}">
                <a16:creationId xmlns:a16="http://schemas.microsoft.com/office/drawing/2014/main" id="{7F915F03-824E-B508-8C38-86EBDE05F5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Water: Chemical Quality</a:t>
            </a:r>
          </a:p>
        </p:txBody>
      </p:sp>
      <p:graphicFrame>
        <p:nvGraphicFramePr>
          <p:cNvPr id="59398" name="Object 3">
            <a:extLst>
              <a:ext uri="{FF2B5EF4-FFF2-40B4-BE49-F238E27FC236}">
                <a16:creationId xmlns:a16="http://schemas.microsoft.com/office/drawing/2014/main" id="{A5C5AF96-CC39-71CD-71B4-95CF4FF8F789}"/>
              </a:ext>
            </a:extLst>
          </p:cNvPr>
          <p:cNvGraphicFramePr>
            <a:graphicFrameLocks noChangeAspect="1"/>
          </p:cNvGraphicFramePr>
          <p:nvPr>
            <p:ph type="tbl" idx="1"/>
          </p:nvPr>
        </p:nvGraphicFramePr>
        <p:xfrm>
          <a:off x="457200" y="1887538"/>
          <a:ext cx="8153400" cy="441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24498300" imgH="13271500" progId="Word.Document.8">
                  <p:embed/>
                </p:oleObj>
              </mc:Choice>
              <mc:Fallback>
                <p:oleObj name="Document" r:id="rId3" imgW="24498300" imgH="132715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87538"/>
                        <a:ext cx="8153400" cy="441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Date Placeholder 3">
            <a:extLst>
              <a:ext uri="{FF2B5EF4-FFF2-40B4-BE49-F238E27FC236}">
                <a16:creationId xmlns:a16="http://schemas.microsoft.com/office/drawing/2014/main" id="{DCF0FEAF-76B7-B9A0-674F-845EE13B9F9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A38200-3B24-6F48-A454-31276DE1D9D0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61443" name="Footer Placeholder 4">
            <a:extLst>
              <a:ext uri="{FF2B5EF4-FFF2-40B4-BE49-F238E27FC236}">
                <a16:creationId xmlns:a16="http://schemas.microsoft.com/office/drawing/2014/main" id="{7F1DEF2B-DB20-7A5F-A31E-92EC00728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61444" name="Slide Number Placeholder 5">
            <a:extLst>
              <a:ext uri="{FF2B5EF4-FFF2-40B4-BE49-F238E27FC236}">
                <a16:creationId xmlns:a16="http://schemas.microsoft.com/office/drawing/2014/main" id="{5A74C74A-F346-DD33-F868-80C53996E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FBE207-101B-204B-BF07-623F5C05DDF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61445" name="Rectangle 8">
            <a:extLst>
              <a:ext uri="{FF2B5EF4-FFF2-40B4-BE49-F238E27FC236}">
                <a16:creationId xmlns:a16="http://schemas.microsoft.com/office/drawing/2014/main" id="{17FA91A1-53D0-424C-1DFD-8F100D44C2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Water quality depends on several factors</a:t>
            </a:r>
          </a:p>
        </p:txBody>
      </p:sp>
      <p:sp>
        <p:nvSpPr>
          <p:cNvPr id="61446" name="Rectangle 9">
            <a:extLst>
              <a:ext uri="{FF2B5EF4-FFF2-40B4-BE49-F238E27FC236}">
                <a16:creationId xmlns:a16="http://schemas.microsoft.com/office/drawing/2014/main" id="{3940F9F8-6559-C22F-5E80-67AA44879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Growing System? Drain to waster or recircualting.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Good drainage for leaching purposes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Type of crops grown. Peppers need far higher boron than other crops. Poinsettia need higher molybdenum. Fluoride &gt; 1 ppm toxic to dracaenas.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Other uses of water, like misting, washing of produce, cooling, transport of produce.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Date Placeholder 3">
            <a:extLst>
              <a:ext uri="{FF2B5EF4-FFF2-40B4-BE49-F238E27FC236}">
                <a16:creationId xmlns:a16="http://schemas.microsoft.com/office/drawing/2014/main" id="{81BB8B14-A731-79C5-FE4A-88B5276B7BB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199333-DD1C-4F45-84D8-E84102E154DD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63491" name="Footer Placeholder 4">
            <a:extLst>
              <a:ext uri="{FF2B5EF4-FFF2-40B4-BE49-F238E27FC236}">
                <a16:creationId xmlns:a16="http://schemas.microsoft.com/office/drawing/2014/main" id="{E40410A3-5C3F-19A2-2A31-7D350CFEF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63492" name="Slide Number Placeholder 5">
            <a:extLst>
              <a:ext uri="{FF2B5EF4-FFF2-40B4-BE49-F238E27FC236}">
                <a16:creationId xmlns:a16="http://schemas.microsoft.com/office/drawing/2014/main" id="{8A83E8A6-F75A-4CA0-2267-2A745234F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ECF9CD-5A6C-CD44-AD98-CC5CB8DFC63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63493" name="Rectangle 2">
            <a:extLst>
              <a:ext uri="{FF2B5EF4-FFF2-40B4-BE49-F238E27FC236}">
                <a16:creationId xmlns:a16="http://schemas.microsoft.com/office/drawing/2014/main" id="{D6531CB1-6457-4002-428C-2F53159AAE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Making Decisions</a:t>
            </a:r>
          </a:p>
        </p:txBody>
      </p:sp>
      <p:sp>
        <p:nvSpPr>
          <p:cNvPr id="63494" name="Rectangle 3">
            <a:extLst>
              <a:ext uri="{FF2B5EF4-FFF2-40B4-BE49-F238E27FC236}">
                <a16:creationId xmlns:a16="http://schemas.microsoft.com/office/drawing/2014/main" id="{5577C5B9-0B54-3F92-060C-551620988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pH</a:t>
            </a:r>
          </a:p>
          <a:p>
            <a:pPr lvl="1" eaLnBrk="1" hangingPunct="1"/>
            <a:r>
              <a:rPr lang="en-US" altLang="en-US"/>
              <a:t>Can be adjusted with acids (use of ammonium nitrogen)</a:t>
            </a:r>
          </a:p>
          <a:p>
            <a:pPr lvl="1" eaLnBrk="1" hangingPunct="1"/>
            <a:r>
              <a:rPr lang="en-US" altLang="en-US"/>
              <a:t>Must prepare a pH curve</a:t>
            </a:r>
          </a:p>
          <a:p>
            <a:pPr lvl="1" eaLnBrk="1" hangingPunct="1"/>
            <a:r>
              <a:rPr lang="en-US" altLang="en-US"/>
              <a:t>It is logarithmic</a:t>
            </a:r>
          </a:p>
          <a:p>
            <a:pPr lvl="1" eaLnBrk="1" hangingPunct="1"/>
            <a:r>
              <a:rPr lang="en-US" altLang="en-US"/>
              <a:t>Bicarbonates affect pH changes</a:t>
            </a:r>
          </a:p>
          <a:p>
            <a:pPr lvl="1" eaLnBrk="1" hangingPunct="1"/>
            <a:r>
              <a:rPr lang="en-US" altLang="en-US"/>
              <a:t>Bicarbonates need to be neutralized</a:t>
            </a:r>
          </a:p>
          <a:p>
            <a:pPr lvl="1" eaLnBrk="1" hangingPunct="1"/>
            <a:r>
              <a:rPr lang="en-US" altLang="en-US"/>
              <a:t>Very pure water, add bicarbonates 50 ppm to provide some buffering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Date Placeholder 3">
            <a:extLst>
              <a:ext uri="{FF2B5EF4-FFF2-40B4-BE49-F238E27FC236}">
                <a16:creationId xmlns:a16="http://schemas.microsoft.com/office/drawing/2014/main" id="{3ADF46A8-8AAD-81D1-A5BE-4F4825FE048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C2DB94-10B2-A444-B07C-64D3CF01E898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65539" name="Footer Placeholder 4">
            <a:extLst>
              <a:ext uri="{FF2B5EF4-FFF2-40B4-BE49-F238E27FC236}">
                <a16:creationId xmlns:a16="http://schemas.microsoft.com/office/drawing/2014/main" id="{C735113A-5242-A767-E94C-1F4D297CB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65540" name="Slide Number Placeholder 5">
            <a:extLst>
              <a:ext uri="{FF2B5EF4-FFF2-40B4-BE49-F238E27FC236}">
                <a16:creationId xmlns:a16="http://schemas.microsoft.com/office/drawing/2014/main" id="{F339EB60-035E-E53A-24B5-6ED917320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8BFB71-0D00-5A46-A329-AB6447C458C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65541" name="Rectangle 2">
            <a:extLst>
              <a:ext uri="{FF2B5EF4-FFF2-40B4-BE49-F238E27FC236}">
                <a16:creationId xmlns:a16="http://schemas.microsoft.com/office/drawing/2014/main" id="{81FE6AF5-2BFA-6A72-8A82-9AB60EBE49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Making decisions</a:t>
            </a:r>
          </a:p>
        </p:txBody>
      </p:sp>
      <p:sp>
        <p:nvSpPr>
          <p:cNvPr id="65542" name="Rectangle 3">
            <a:extLst>
              <a:ext uri="{FF2B5EF4-FFF2-40B4-BE49-F238E27FC236}">
                <a16:creationId xmlns:a16="http://schemas.microsoft.com/office/drawing/2014/main" id="{2FCD08BB-CB31-E346-92D1-6AE6A3B82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Electrical Conductivity (E.C.)</a:t>
            </a:r>
            <a:endParaRPr lang="en-US" altLang="en-US"/>
          </a:p>
          <a:p>
            <a:pPr lvl="1" eaLnBrk="1" hangingPunct="1"/>
            <a:r>
              <a:rPr lang="en-US" altLang="en-US"/>
              <a:t>E.C. values below 0.8 mS and SAR of less than 4.0, good quality water</a:t>
            </a:r>
          </a:p>
          <a:p>
            <a:pPr lvl="1" eaLnBrk="1" hangingPunct="1"/>
            <a:r>
              <a:rPr lang="en-US" altLang="en-US"/>
              <a:t>E.C. values above 0.8 and below 2.0 mS, water becomes marginal and need SMP to use this water</a:t>
            </a:r>
          </a:p>
          <a:p>
            <a:pPr lvl="2" eaLnBrk="1" hangingPunct="1">
              <a:buFont typeface="Monotype Sorts" pitchFamily="2" charset="2"/>
              <a:buChar char="l"/>
            </a:pPr>
            <a:r>
              <a:rPr lang="en-US" altLang="en-US"/>
              <a:t> </a:t>
            </a:r>
            <a:r>
              <a:rPr lang="en-US" altLang="en-US" sz="2800" b="1"/>
              <a:t>Good drainage of the medium</a:t>
            </a:r>
          </a:p>
          <a:p>
            <a:pPr lvl="2" eaLnBrk="1" hangingPunct="1">
              <a:buFont typeface="Monotype Sorts" pitchFamily="2" charset="2"/>
              <a:buChar char="l"/>
            </a:pPr>
            <a:r>
              <a:rPr lang="en-US" altLang="en-US" sz="2800" b="1"/>
              <a:t> Regular leaching </a:t>
            </a:r>
          </a:p>
          <a:p>
            <a:pPr lvl="2" eaLnBrk="1" hangingPunct="1">
              <a:buFont typeface="Monotype Sorts" pitchFamily="2" charset="2"/>
              <a:buChar char="l"/>
            </a:pPr>
            <a:r>
              <a:rPr lang="en-US" altLang="en-US" sz="2800" b="1"/>
              <a:t>Frequent testing of growing medium</a:t>
            </a:r>
            <a:endParaRPr lang="en-US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Date Placeholder 4">
            <a:extLst>
              <a:ext uri="{FF2B5EF4-FFF2-40B4-BE49-F238E27FC236}">
                <a16:creationId xmlns:a16="http://schemas.microsoft.com/office/drawing/2014/main" id="{36483DC0-95EB-42E6-E1B1-D85C128AFC7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4F55B8-9A05-664D-8645-A47E7977AC31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67587" name="Footer Placeholder 5">
            <a:extLst>
              <a:ext uri="{FF2B5EF4-FFF2-40B4-BE49-F238E27FC236}">
                <a16:creationId xmlns:a16="http://schemas.microsoft.com/office/drawing/2014/main" id="{3B0C3315-2781-4F56-F5E2-B7870C3A4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67588" name="Slide Number Placeholder 6">
            <a:extLst>
              <a:ext uri="{FF2B5EF4-FFF2-40B4-BE49-F238E27FC236}">
                <a16:creationId xmlns:a16="http://schemas.microsoft.com/office/drawing/2014/main" id="{9A58E533-F372-789D-F766-A5C223982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BE4575-1FB8-A948-B4CE-4277A446918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sp>
        <p:nvSpPr>
          <p:cNvPr id="67589" name="Rectangle 2">
            <a:extLst>
              <a:ext uri="{FF2B5EF4-FFF2-40B4-BE49-F238E27FC236}">
                <a16:creationId xmlns:a16="http://schemas.microsoft.com/office/drawing/2014/main" id="{F9547FEA-E139-4C1C-B59A-BCA638254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E.C.</a:t>
            </a:r>
          </a:p>
        </p:txBody>
      </p:sp>
      <p:sp>
        <p:nvSpPr>
          <p:cNvPr id="67590" name="Rectangle 3">
            <a:extLst>
              <a:ext uri="{FF2B5EF4-FFF2-40B4-BE49-F238E27FC236}">
                <a16:creationId xmlns:a16="http://schemas.microsoft.com/office/drawing/2014/main" id="{C9495575-0F63-F175-2B57-A2AB9D53AC8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E.C. over 2.0, water not suitable</a:t>
            </a:r>
          </a:p>
          <a:p>
            <a:pPr lvl="1" eaLnBrk="1" hangingPunct="1"/>
            <a:r>
              <a:rPr lang="en-US" altLang="en-US" sz="2400"/>
              <a:t>E.C. also important from plant growth viewpoint.</a:t>
            </a:r>
          </a:p>
          <a:p>
            <a:pPr lvl="1" eaLnBrk="1" hangingPunct="1"/>
            <a:r>
              <a:rPr lang="en-US" altLang="en-US" sz="2400"/>
              <a:t>Higher the E.C. less water is available for plant growth.</a:t>
            </a:r>
          </a:p>
          <a:p>
            <a:pPr lvl="1" eaLnBrk="1" hangingPunct="1"/>
            <a:r>
              <a:rPr lang="en-US" altLang="en-US" sz="2400"/>
              <a:t>Water E.C. and fertilizer E.C. add up</a:t>
            </a:r>
          </a:p>
        </p:txBody>
      </p:sp>
      <p:pic>
        <p:nvPicPr>
          <p:cNvPr id="67591" name="Picture 4" descr="Tomato pH 2">
            <a:extLst>
              <a:ext uri="{FF2B5EF4-FFF2-40B4-BE49-F238E27FC236}">
                <a16:creationId xmlns:a16="http://schemas.microsoft.com/office/drawing/2014/main" id="{2CDECBEB-7319-1785-3B72-6064208D4F5C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1981200"/>
            <a:ext cx="2659063" cy="3581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Date Placeholder 3">
            <a:extLst>
              <a:ext uri="{FF2B5EF4-FFF2-40B4-BE49-F238E27FC236}">
                <a16:creationId xmlns:a16="http://schemas.microsoft.com/office/drawing/2014/main" id="{E26F771D-1116-BC8D-2F3D-5521DDFBD31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DCEA91-E606-6A48-902E-52DEFA2078AA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69635" name="Footer Placeholder 4">
            <a:extLst>
              <a:ext uri="{FF2B5EF4-FFF2-40B4-BE49-F238E27FC236}">
                <a16:creationId xmlns:a16="http://schemas.microsoft.com/office/drawing/2014/main" id="{977C57F7-F74F-186E-C3BE-6E6670838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69636" name="Slide Number Placeholder 5">
            <a:extLst>
              <a:ext uri="{FF2B5EF4-FFF2-40B4-BE49-F238E27FC236}">
                <a16:creationId xmlns:a16="http://schemas.microsoft.com/office/drawing/2014/main" id="{7E572F21-2E7A-1F47-8C0E-0E90560D5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BB353E-AB49-BD4A-B32F-2ECF0B33E66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69637" name="Rectangle 2">
            <a:extLst>
              <a:ext uri="{FF2B5EF4-FFF2-40B4-BE49-F238E27FC236}">
                <a16:creationId xmlns:a16="http://schemas.microsoft.com/office/drawing/2014/main" id="{28B9C384-A9A0-0A48-1EAF-69ADC605C2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 ions</a:t>
            </a:r>
          </a:p>
        </p:txBody>
      </p:sp>
      <p:sp>
        <p:nvSpPr>
          <p:cNvPr id="69638" name="Rectangle 3">
            <a:extLst>
              <a:ext uri="{FF2B5EF4-FFF2-40B4-BE49-F238E27FC236}">
                <a16:creationId xmlns:a16="http://schemas.microsoft.com/office/drawing/2014/main" id="{7B2541E8-D8B7-8B23-5B61-B49C61E386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N,P,K.</a:t>
            </a:r>
            <a:r>
              <a:rPr lang="en-US" altLang="en-US"/>
              <a:t> Although for fertilization purposes, these elements are usually added, presence of high levels is indicative of contamination.</a:t>
            </a:r>
          </a:p>
          <a:p>
            <a:pPr eaLnBrk="1" hangingPunct="1"/>
            <a:r>
              <a:rPr lang="en-US" altLang="en-US" b="1"/>
              <a:t>Ca and Mg: </a:t>
            </a:r>
            <a:r>
              <a:rPr lang="en-US" altLang="en-US"/>
              <a:t>All of the Ca is not available for plant growth. Contribute to hardness.</a:t>
            </a:r>
          </a:p>
          <a:p>
            <a:pPr eaLnBrk="1" hangingPunct="1"/>
            <a:r>
              <a:rPr lang="en-US" altLang="en-US" b="1"/>
              <a:t>Bicarbonates: </a:t>
            </a:r>
            <a:r>
              <a:rPr lang="en-US" altLang="en-US"/>
              <a:t>Over 250 ppm causes problems like leaf residues, plugged emitters. Can be neutralized with acids</a:t>
            </a:r>
            <a:endParaRPr lang="en-US" altLang="en-US" b="1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Date Placeholder 4">
            <a:extLst>
              <a:ext uri="{FF2B5EF4-FFF2-40B4-BE49-F238E27FC236}">
                <a16:creationId xmlns:a16="http://schemas.microsoft.com/office/drawing/2014/main" id="{52BF1A1C-D80C-3476-D5BD-5AD84138839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C31FD7-DE1C-5942-96EA-E31051DA8380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71683" name="Footer Placeholder 5">
            <a:extLst>
              <a:ext uri="{FF2B5EF4-FFF2-40B4-BE49-F238E27FC236}">
                <a16:creationId xmlns:a16="http://schemas.microsoft.com/office/drawing/2014/main" id="{7B3C18D3-BED9-DC22-ECCE-5B5A8DF51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71684" name="Slide Number Placeholder 6">
            <a:extLst>
              <a:ext uri="{FF2B5EF4-FFF2-40B4-BE49-F238E27FC236}">
                <a16:creationId xmlns:a16="http://schemas.microsoft.com/office/drawing/2014/main" id="{3171AF7A-85CF-6406-129F-0265A4857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38CA4A-5B63-8C42-B594-C3FE2EA1A28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sp>
        <p:nvSpPr>
          <p:cNvPr id="71685" name="Rectangle 2">
            <a:extLst>
              <a:ext uri="{FF2B5EF4-FFF2-40B4-BE49-F238E27FC236}">
                <a16:creationId xmlns:a16="http://schemas.microsoft.com/office/drawing/2014/main" id="{93CD5384-415F-E64A-6E2D-7C3C4603F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 ions</a:t>
            </a:r>
          </a:p>
        </p:txBody>
      </p:sp>
      <p:sp>
        <p:nvSpPr>
          <p:cNvPr id="71686" name="Rectangle 3">
            <a:extLst>
              <a:ext uri="{FF2B5EF4-FFF2-40B4-BE49-F238E27FC236}">
                <a16:creationId xmlns:a16="http://schemas.microsoft.com/office/drawing/2014/main" id="{BCC61F5A-D346-D233-A5F3-8C3EACDA57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b="1"/>
              <a:t>Sodium: </a:t>
            </a:r>
            <a:r>
              <a:rPr lang="en-US" altLang="en-US" sz="2800"/>
              <a:t>Not required for plant growth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800"/>
              <a:t> Can become toxic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800"/>
              <a:t>Antagonistic to K,Ca,Mg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800"/>
              <a:t>Destroys growing media texture.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800"/>
              <a:t>Make media water logged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800"/>
              <a:t>Need to be removed</a:t>
            </a:r>
          </a:p>
        </p:txBody>
      </p:sp>
      <p:sp>
        <p:nvSpPr>
          <p:cNvPr id="71687" name="Text Box 17">
            <a:extLst>
              <a:ext uri="{FF2B5EF4-FFF2-40B4-BE49-F238E27FC236}">
                <a16:creationId xmlns:a16="http://schemas.microsoft.com/office/drawing/2014/main" id="{BFBA9F85-FE60-993B-E42A-D9FB29219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057400"/>
            <a:ext cx="419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71688" name="Picture 34" descr="DSC03352">
            <a:extLst>
              <a:ext uri="{FF2B5EF4-FFF2-40B4-BE49-F238E27FC236}">
                <a16:creationId xmlns:a16="http://schemas.microsoft.com/office/drawing/2014/main" id="{9341E4BF-AC8E-404C-70C6-94270B9072B2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47913"/>
            <a:ext cx="4038600" cy="3028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Date Placeholder 3">
            <a:extLst>
              <a:ext uri="{FF2B5EF4-FFF2-40B4-BE49-F238E27FC236}">
                <a16:creationId xmlns:a16="http://schemas.microsoft.com/office/drawing/2014/main" id="{A00DD5B4-750C-9D85-FC9B-B777AD8638E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47A48D-7C53-D74B-93F9-0EEB74E9F7AE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73731" name="Footer Placeholder 4">
            <a:extLst>
              <a:ext uri="{FF2B5EF4-FFF2-40B4-BE49-F238E27FC236}">
                <a16:creationId xmlns:a16="http://schemas.microsoft.com/office/drawing/2014/main" id="{E9A18EFE-6A14-EC45-15FF-53CF6A113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73732" name="Slide Number Placeholder 5">
            <a:extLst>
              <a:ext uri="{FF2B5EF4-FFF2-40B4-BE49-F238E27FC236}">
                <a16:creationId xmlns:a16="http://schemas.microsoft.com/office/drawing/2014/main" id="{6FF6AB53-D31B-4B56-8FA4-A967EFC74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453941-8608-BB43-94CA-2D3E872CA9C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73733" name="Rectangle 2">
            <a:extLst>
              <a:ext uri="{FF2B5EF4-FFF2-40B4-BE49-F238E27FC236}">
                <a16:creationId xmlns:a16="http://schemas.microsoft.com/office/drawing/2014/main" id="{BB657F26-FB78-66FB-0931-DFD6E283BB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 Ions</a:t>
            </a:r>
          </a:p>
        </p:txBody>
      </p:sp>
      <p:sp>
        <p:nvSpPr>
          <p:cNvPr id="73734" name="Rectangle 3">
            <a:extLst>
              <a:ext uri="{FF2B5EF4-FFF2-40B4-BE49-F238E27FC236}">
                <a16:creationId xmlns:a16="http://schemas.microsoft.com/office/drawing/2014/main" id="{28EA2FE1-9FAA-5D5C-97E2-63971D828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Sulphates: </a:t>
            </a:r>
            <a:r>
              <a:rPr lang="en-US" altLang="en-US" sz="2800"/>
              <a:t>Generally very high in Alberta water supplies. 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800"/>
              <a:t> Over 100 ppm is high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800"/>
              <a:t>Relatively easy to leach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800"/>
              <a:t>Contribute towards higher E.C</a:t>
            </a:r>
            <a:r>
              <a:rPr lang="en-US" altLang="en-US"/>
              <a:t>.</a:t>
            </a:r>
          </a:p>
          <a:p>
            <a:pPr eaLnBrk="1" hangingPunct="1"/>
            <a:r>
              <a:rPr lang="en-US" altLang="en-US" sz="2400"/>
              <a:t>Fe</a:t>
            </a:r>
            <a:r>
              <a:rPr lang="en-US" altLang="en-US" sz="2400" baseline="30000"/>
              <a:t>+++: </a:t>
            </a:r>
            <a:r>
              <a:rPr lang="en-US" altLang="en-US" sz="2400"/>
              <a:t>Over 0.25 ppm not desirable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400"/>
              <a:t> Plugged emitters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400"/>
              <a:t>Iron bacteria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400"/>
              <a:t>Can be removed through iron filters.</a:t>
            </a:r>
            <a:endParaRPr lang="en-US" altLang="en-US" b="1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Date Placeholder 3">
            <a:extLst>
              <a:ext uri="{FF2B5EF4-FFF2-40B4-BE49-F238E27FC236}">
                <a16:creationId xmlns:a16="http://schemas.microsoft.com/office/drawing/2014/main" id="{40DC988A-F2E3-9A55-216B-71ECC184146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4086CF-BE77-0D48-87ED-80CAD193950B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75779" name="Footer Placeholder 4">
            <a:extLst>
              <a:ext uri="{FF2B5EF4-FFF2-40B4-BE49-F238E27FC236}">
                <a16:creationId xmlns:a16="http://schemas.microsoft.com/office/drawing/2014/main" id="{6019B07E-50BB-F270-D843-E4DC75D50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75780" name="Slide Number Placeholder 5">
            <a:extLst>
              <a:ext uri="{FF2B5EF4-FFF2-40B4-BE49-F238E27FC236}">
                <a16:creationId xmlns:a16="http://schemas.microsoft.com/office/drawing/2014/main" id="{94681FD8-B2B6-AE85-649E-3BCF8ED72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11002D-E666-2B49-950D-51156890262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75781" name="Rectangle 2">
            <a:extLst>
              <a:ext uri="{FF2B5EF4-FFF2-40B4-BE49-F238E27FC236}">
                <a16:creationId xmlns:a16="http://schemas.microsoft.com/office/drawing/2014/main" id="{79AC0FE6-BD1D-E329-F896-BDD15C9B39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 Ions</a:t>
            </a:r>
          </a:p>
        </p:txBody>
      </p:sp>
      <p:sp>
        <p:nvSpPr>
          <p:cNvPr id="75782" name="Rectangle 3">
            <a:extLst>
              <a:ext uri="{FF2B5EF4-FFF2-40B4-BE49-F238E27FC236}">
                <a16:creationId xmlns:a16="http://schemas.microsoft.com/office/drawing/2014/main" id="{7B958CB5-B904-EA8B-22C9-D1C7D57555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Boron: </a:t>
            </a:r>
            <a:r>
              <a:rPr lang="en-US" altLang="en-US"/>
              <a:t>It can be quite toxic and should be carefully checked. Less than 0.5 ppm </a:t>
            </a:r>
          </a:p>
          <a:p>
            <a:pPr eaLnBrk="1" hangingPunct="1"/>
            <a:r>
              <a:rPr lang="en-US" altLang="en-US" b="1"/>
              <a:t>Zinc:  </a:t>
            </a:r>
            <a:r>
              <a:rPr lang="en-US" altLang="en-US"/>
              <a:t>Can be toxic when water is collected from galvanized frame. Test frequently before adding zinc.</a:t>
            </a:r>
          </a:p>
          <a:p>
            <a:pPr eaLnBrk="1" hangingPunct="1"/>
            <a:r>
              <a:rPr lang="en-US" altLang="en-US" b="1"/>
              <a:t>Manganese:</a:t>
            </a:r>
            <a:r>
              <a:rPr lang="en-US" altLang="en-US"/>
              <a:t> Can become toxic if sawdust is being used. Check when to start feeding additional Mn</a:t>
            </a:r>
            <a:endParaRPr lang="en-US" altLang="en-US" b="1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Date Placeholder 3">
            <a:extLst>
              <a:ext uri="{FF2B5EF4-FFF2-40B4-BE49-F238E27FC236}">
                <a16:creationId xmlns:a16="http://schemas.microsoft.com/office/drawing/2014/main" id="{350C637F-B75F-4458-E7D5-AC8F6319F4B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CD8B42-AF66-7B42-9F55-F814BDABE118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77827" name="Footer Placeholder 4">
            <a:extLst>
              <a:ext uri="{FF2B5EF4-FFF2-40B4-BE49-F238E27FC236}">
                <a16:creationId xmlns:a16="http://schemas.microsoft.com/office/drawing/2014/main" id="{B7C84E26-B4DF-6DCA-E974-0A5E3813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77828" name="Slide Number Placeholder 5">
            <a:extLst>
              <a:ext uri="{FF2B5EF4-FFF2-40B4-BE49-F238E27FC236}">
                <a16:creationId xmlns:a16="http://schemas.microsoft.com/office/drawing/2014/main" id="{02FD82B2-5D5C-3883-9A83-9878C55D2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D94BA4-C355-9F44-8D55-9717238EB5E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77829" name="Rectangle 2">
            <a:extLst>
              <a:ext uri="{FF2B5EF4-FFF2-40B4-BE49-F238E27FC236}">
                <a16:creationId xmlns:a16="http://schemas.microsoft.com/office/drawing/2014/main" id="{7797803A-D22F-A7C1-115E-B2F4E23197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 ions</a:t>
            </a:r>
          </a:p>
        </p:txBody>
      </p:sp>
      <p:sp>
        <p:nvSpPr>
          <p:cNvPr id="77830" name="Rectangle 3">
            <a:extLst>
              <a:ext uri="{FF2B5EF4-FFF2-40B4-BE49-F238E27FC236}">
                <a16:creationId xmlns:a16="http://schemas.microsoft.com/office/drawing/2014/main" id="{0BC792B6-3E98-920F-5CB6-F3578776D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Copper:</a:t>
            </a:r>
            <a:r>
              <a:rPr lang="en-US" altLang="en-US"/>
              <a:t> Over 0.25 ppm needed in organic media.</a:t>
            </a:r>
          </a:p>
          <a:p>
            <a:pPr eaLnBrk="1" hangingPunct="1"/>
            <a:r>
              <a:rPr lang="en-US" altLang="en-US" b="1"/>
              <a:t>Fluoride: </a:t>
            </a:r>
            <a:r>
              <a:rPr lang="en-US" altLang="en-US"/>
              <a:t>Toxic over 1 ppm especially in case of lilies, dracaena, spider plants</a:t>
            </a:r>
          </a:p>
          <a:p>
            <a:pPr eaLnBrk="1" hangingPunct="1"/>
            <a:r>
              <a:rPr lang="en-US" altLang="en-US" b="1"/>
              <a:t>Silicon: </a:t>
            </a:r>
            <a:r>
              <a:rPr lang="en-US" altLang="en-US"/>
              <a:t>About 5 ppm desirable</a:t>
            </a:r>
          </a:p>
          <a:p>
            <a:pPr eaLnBrk="1" hangingPunct="1"/>
            <a:r>
              <a:rPr lang="en-US" altLang="en-US" b="1"/>
              <a:t>Aluminum:</a:t>
            </a:r>
            <a:r>
              <a:rPr lang="en-US" altLang="en-US"/>
              <a:t> Can affect P uptake</a:t>
            </a:r>
            <a:endParaRPr lang="en-US" altLang="en-US" b="1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Date Placeholder 4">
            <a:extLst>
              <a:ext uri="{FF2B5EF4-FFF2-40B4-BE49-F238E27FC236}">
                <a16:creationId xmlns:a16="http://schemas.microsoft.com/office/drawing/2014/main" id="{31CA2B75-87FB-F1BD-FAD2-B37BD1F05D0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C4F4A7-8B8E-304D-BEFD-EFCC24694700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79875" name="Footer Placeholder 5">
            <a:extLst>
              <a:ext uri="{FF2B5EF4-FFF2-40B4-BE49-F238E27FC236}">
                <a16:creationId xmlns:a16="http://schemas.microsoft.com/office/drawing/2014/main" id="{2007E3F7-DCE9-42CE-26AA-9BBE2129C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79876" name="Slide Number Placeholder 6">
            <a:extLst>
              <a:ext uri="{FF2B5EF4-FFF2-40B4-BE49-F238E27FC236}">
                <a16:creationId xmlns:a16="http://schemas.microsoft.com/office/drawing/2014/main" id="{99BCE279-CA18-5143-1ADB-80808E58F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9D0FCF-EA0B-BB48-82E9-25CFF0A84DC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79877" name="Rectangle 2">
            <a:extLst>
              <a:ext uri="{FF2B5EF4-FFF2-40B4-BE49-F238E27FC236}">
                <a16:creationId xmlns:a16="http://schemas.microsoft.com/office/drawing/2014/main" id="{6DD42B2C-91BD-BFFB-912D-1B2B1830E8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Water Applications – Hand water</a:t>
            </a:r>
          </a:p>
        </p:txBody>
      </p:sp>
      <p:pic>
        <p:nvPicPr>
          <p:cNvPr id="79878" name="Picture 8" descr="DSC04165">
            <a:extLst>
              <a:ext uri="{FF2B5EF4-FFF2-40B4-BE49-F238E27FC236}">
                <a16:creationId xmlns:a16="http://schemas.microsoft.com/office/drawing/2014/main" id="{2640D251-2C94-CAE6-EF34-8B66EFB3E23C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347913"/>
            <a:ext cx="4038600" cy="3028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9879" name="Picture 15" descr="DSC03079">
            <a:extLst>
              <a:ext uri="{FF2B5EF4-FFF2-40B4-BE49-F238E27FC236}">
                <a16:creationId xmlns:a16="http://schemas.microsoft.com/office/drawing/2014/main" id="{DA445923-F23B-3298-CAD7-AA3841975092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47913"/>
            <a:ext cx="4038600" cy="3028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Date Placeholder 6">
            <a:extLst>
              <a:ext uri="{FF2B5EF4-FFF2-40B4-BE49-F238E27FC236}">
                <a16:creationId xmlns:a16="http://schemas.microsoft.com/office/drawing/2014/main" id="{3EA9F844-9FC3-7C1B-655F-5AE46180D80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D52DA8-4189-F14B-A945-E1B3AC88E8A3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81923" name="Footer Placeholder 7">
            <a:extLst>
              <a:ext uri="{FF2B5EF4-FFF2-40B4-BE49-F238E27FC236}">
                <a16:creationId xmlns:a16="http://schemas.microsoft.com/office/drawing/2014/main" id="{215CAA3B-57E2-7879-03A2-CA96AA9E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81924" name="Slide Number Placeholder 8">
            <a:extLst>
              <a:ext uri="{FF2B5EF4-FFF2-40B4-BE49-F238E27FC236}">
                <a16:creationId xmlns:a16="http://schemas.microsoft.com/office/drawing/2014/main" id="{2E669DD9-7002-B3C8-64F9-281AA5164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42EEA9-B23C-8943-952A-0286EBC31BE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p:sp>
        <p:nvSpPr>
          <p:cNvPr id="81925" name="Rectangle 2">
            <a:extLst>
              <a:ext uri="{FF2B5EF4-FFF2-40B4-BE49-F238E27FC236}">
                <a16:creationId xmlns:a16="http://schemas.microsoft.com/office/drawing/2014/main" id="{492C11D3-F1AA-C8AD-8D89-618D42133C96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Flood Systems</a:t>
            </a:r>
          </a:p>
        </p:txBody>
      </p:sp>
      <p:pic>
        <p:nvPicPr>
          <p:cNvPr id="81926" name="Picture 4" descr="DSC04137">
            <a:extLst>
              <a:ext uri="{FF2B5EF4-FFF2-40B4-BE49-F238E27FC236}">
                <a16:creationId xmlns:a16="http://schemas.microsoft.com/office/drawing/2014/main" id="{AFA18BB1-6D5C-90DC-D780-6D8E4E390E5C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9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27" name="Picture 6" descr="DSC04128">
            <a:extLst>
              <a:ext uri="{FF2B5EF4-FFF2-40B4-BE49-F238E27FC236}">
                <a16:creationId xmlns:a16="http://schemas.microsoft.com/office/drawing/2014/main" id="{3D0B9E50-1F7C-A86E-A8CE-E42041839484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0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28" name="Picture 8" descr="DSC04130">
            <a:extLst>
              <a:ext uri="{FF2B5EF4-FFF2-40B4-BE49-F238E27FC236}">
                <a16:creationId xmlns:a16="http://schemas.microsoft.com/office/drawing/2014/main" id="{CE570F44-6621-865F-1607-F07CC45F01B1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29" name="Picture 10" descr="DSC04133">
            <a:extLst>
              <a:ext uri="{FF2B5EF4-FFF2-40B4-BE49-F238E27FC236}">
                <a16:creationId xmlns:a16="http://schemas.microsoft.com/office/drawing/2014/main" id="{683E452A-D75D-C8D1-4286-580D22FD0D87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30" name="Line 12">
            <a:extLst>
              <a:ext uri="{FF2B5EF4-FFF2-40B4-BE49-F238E27FC236}">
                <a16:creationId xmlns:a16="http://schemas.microsoft.com/office/drawing/2014/main" id="{472A1B2B-4172-B90B-A5FE-B155B862AA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4400" y="5410200"/>
            <a:ext cx="175260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Date Placeholder 6">
            <a:extLst>
              <a:ext uri="{FF2B5EF4-FFF2-40B4-BE49-F238E27FC236}">
                <a16:creationId xmlns:a16="http://schemas.microsoft.com/office/drawing/2014/main" id="{8789ADA5-C042-DE13-526F-2E1C84303DE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879CEF-27C5-3145-AA99-CB8B56D3EE21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83971" name="Footer Placeholder 7">
            <a:extLst>
              <a:ext uri="{FF2B5EF4-FFF2-40B4-BE49-F238E27FC236}">
                <a16:creationId xmlns:a16="http://schemas.microsoft.com/office/drawing/2014/main" id="{4B9E3B33-84EA-8B6C-5740-CAE3C479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83972" name="Slide Number Placeholder 8">
            <a:extLst>
              <a:ext uri="{FF2B5EF4-FFF2-40B4-BE49-F238E27FC236}">
                <a16:creationId xmlns:a16="http://schemas.microsoft.com/office/drawing/2014/main" id="{64AD9296-5AA3-69DD-3E78-E7A92BC69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79CFC4-7FF5-3B4F-8666-1C46D667334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  <p:sp>
        <p:nvSpPr>
          <p:cNvPr id="83973" name="Rectangle 11">
            <a:extLst>
              <a:ext uri="{FF2B5EF4-FFF2-40B4-BE49-F238E27FC236}">
                <a16:creationId xmlns:a16="http://schemas.microsoft.com/office/drawing/2014/main" id="{BF95295C-7260-D5F4-E923-E3A35AEAF5CE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Flood Systems- Algae</a:t>
            </a:r>
          </a:p>
        </p:txBody>
      </p:sp>
      <p:pic>
        <p:nvPicPr>
          <p:cNvPr id="83974" name="Picture 4" descr="DSC04153">
            <a:extLst>
              <a:ext uri="{FF2B5EF4-FFF2-40B4-BE49-F238E27FC236}">
                <a16:creationId xmlns:a16="http://schemas.microsoft.com/office/drawing/2014/main" id="{339E0F21-6FD7-405E-8596-D1E96339B5EF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15240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5" name="Picture 7" descr="DSC04152">
            <a:extLst>
              <a:ext uri="{FF2B5EF4-FFF2-40B4-BE49-F238E27FC236}">
                <a16:creationId xmlns:a16="http://schemas.microsoft.com/office/drawing/2014/main" id="{70845B23-CBF7-CB1B-2FC4-D8B4C11BF786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5240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6" name="Picture 10" descr="DSC04157">
            <a:extLst>
              <a:ext uri="{FF2B5EF4-FFF2-40B4-BE49-F238E27FC236}">
                <a16:creationId xmlns:a16="http://schemas.microsoft.com/office/drawing/2014/main" id="{59EA28A5-20C8-C46F-1498-A872AEDBE1FA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7" name="Picture 13" descr="DSC03095">
            <a:extLst>
              <a:ext uri="{FF2B5EF4-FFF2-40B4-BE49-F238E27FC236}">
                <a16:creationId xmlns:a16="http://schemas.microsoft.com/office/drawing/2014/main" id="{A4DB4AD5-CF6C-D8C9-665D-F85023DE38C9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Date Placeholder 6">
            <a:extLst>
              <a:ext uri="{FF2B5EF4-FFF2-40B4-BE49-F238E27FC236}">
                <a16:creationId xmlns:a16="http://schemas.microsoft.com/office/drawing/2014/main" id="{7B9D5C70-B892-A38A-F97A-275E361A3DC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E90A9F-0056-1643-9FD7-F936BB884C25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86019" name="Footer Placeholder 7">
            <a:extLst>
              <a:ext uri="{FF2B5EF4-FFF2-40B4-BE49-F238E27FC236}">
                <a16:creationId xmlns:a16="http://schemas.microsoft.com/office/drawing/2014/main" id="{32DB36AE-6AB4-3BA8-F21B-0F9198863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86020" name="Slide Number Placeholder 8">
            <a:extLst>
              <a:ext uri="{FF2B5EF4-FFF2-40B4-BE49-F238E27FC236}">
                <a16:creationId xmlns:a16="http://schemas.microsoft.com/office/drawing/2014/main" id="{5D02D4B7-0FE4-D679-C756-36D6F1672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A7DD00-6F63-7142-AF8C-BF22A9FCA12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  <p:sp>
        <p:nvSpPr>
          <p:cNvPr id="86021" name="Rectangle 2">
            <a:extLst>
              <a:ext uri="{FF2B5EF4-FFF2-40B4-BE49-F238E27FC236}">
                <a16:creationId xmlns:a16="http://schemas.microsoft.com/office/drawing/2014/main" id="{1A7046BB-4C31-02EC-E75D-0C10AD94B104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 Treatment</a:t>
            </a:r>
          </a:p>
        </p:txBody>
      </p:sp>
      <p:pic>
        <p:nvPicPr>
          <p:cNvPr id="86022" name="Picture 4" descr="DSC04145">
            <a:extLst>
              <a:ext uri="{FF2B5EF4-FFF2-40B4-BE49-F238E27FC236}">
                <a16:creationId xmlns:a16="http://schemas.microsoft.com/office/drawing/2014/main" id="{DD5BDEBC-9C05-2D7D-6C28-D41AE107FB93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9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6023" name="Picture 6" descr="DSC04146">
            <a:extLst>
              <a:ext uri="{FF2B5EF4-FFF2-40B4-BE49-F238E27FC236}">
                <a16:creationId xmlns:a16="http://schemas.microsoft.com/office/drawing/2014/main" id="{9230A205-9174-2E7B-B85E-081B7A657223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0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6024" name="Picture 8" descr="DSC04147">
            <a:extLst>
              <a:ext uri="{FF2B5EF4-FFF2-40B4-BE49-F238E27FC236}">
                <a16:creationId xmlns:a16="http://schemas.microsoft.com/office/drawing/2014/main" id="{A4D01F57-FF1B-623B-CC14-2BDE9C43C02B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6025" name="Picture 10" descr="DSC04155">
            <a:extLst>
              <a:ext uri="{FF2B5EF4-FFF2-40B4-BE49-F238E27FC236}">
                <a16:creationId xmlns:a16="http://schemas.microsoft.com/office/drawing/2014/main" id="{A9D6F1A3-0CD3-C2F4-F0C5-A20A3263F182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Date Placeholder 6">
            <a:extLst>
              <a:ext uri="{FF2B5EF4-FFF2-40B4-BE49-F238E27FC236}">
                <a16:creationId xmlns:a16="http://schemas.microsoft.com/office/drawing/2014/main" id="{1390D76A-7B1F-30C1-EBA2-F01E194F79D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15AFA4-626A-DB40-A8ED-F53B9B902874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88067" name="Footer Placeholder 7">
            <a:extLst>
              <a:ext uri="{FF2B5EF4-FFF2-40B4-BE49-F238E27FC236}">
                <a16:creationId xmlns:a16="http://schemas.microsoft.com/office/drawing/2014/main" id="{E4D4BDE2-EC77-C373-2F1C-3EF73874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88068" name="Slide Number Placeholder 8">
            <a:extLst>
              <a:ext uri="{FF2B5EF4-FFF2-40B4-BE49-F238E27FC236}">
                <a16:creationId xmlns:a16="http://schemas.microsoft.com/office/drawing/2014/main" id="{0F9A51D7-D51B-650C-8925-8F0D4EC8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2CBAA9-0BD3-6F46-87E2-3A2F99EB266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  <p:sp>
        <p:nvSpPr>
          <p:cNvPr id="88069" name="Rectangle 2">
            <a:extLst>
              <a:ext uri="{FF2B5EF4-FFF2-40B4-BE49-F238E27FC236}">
                <a16:creationId xmlns:a16="http://schemas.microsoft.com/office/drawing/2014/main" id="{297E97D3-9A5B-407F-5191-946B627CA982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 Applications</a:t>
            </a:r>
          </a:p>
        </p:txBody>
      </p:sp>
      <p:pic>
        <p:nvPicPr>
          <p:cNvPr id="88070" name="Picture 4" descr="DSC00440">
            <a:extLst>
              <a:ext uri="{FF2B5EF4-FFF2-40B4-BE49-F238E27FC236}">
                <a16:creationId xmlns:a16="http://schemas.microsoft.com/office/drawing/2014/main" id="{F3180E94-FE00-1E76-63E5-7257AB90681D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9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8071" name="Picture 6" descr="DSC03791">
            <a:extLst>
              <a:ext uri="{FF2B5EF4-FFF2-40B4-BE49-F238E27FC236}">
                <a16:creationId xmlns:a16="http://schemas.microsoft.com/office/drawing/2014/main" id="{9F97C23C-9CE4-7891-991E-0488475D22B3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3886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8072" name="Picture 8" descr="DSC03788">
            <a:extLst>
              <a:ext uri="{FF2B5EF4-FFF2-40B4-BE49-F238E27FC236}">
                <a16:creationId xmlns:a16="http://schemas.microsoft.com/office/drawing/2014/main" id="{FF589C9C-E327-A482-FF98-F5C16E1384C4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8073" name="Picture 13" descr="DSC00963">
            <a:extLst>
              <a:ext uri="{FF2B5EF4-FFF2-40B4-BE49-F238E27FC236}">
                <a16:creationId xmlns:a16="http://schemas.microsoft.com/office/drawing/2014/main" id="{2BD4C3FE-761B-7D8A-B063-92BBBA4BC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47800"/>
            <a:ext cx="2916238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Date Placeholder 6">
            <a:extLst>
              <a:ext uri="{FF2B5EF4-FFF2-40B4-BE49-F238E27FC236}">
                <a16:creationId xmlns:a16="http://schemas.microsoft.com/office/drawing/2014/main" id="{0B5FE4B0-4EE4-CA2E-69CE-7EB092BF0B6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4478E0-DB15-2246-825E-3B37ED097DD8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90115" name="Footer Placeholder 7">
            <a:extLst>
              <a:ext uri="{FF2B5EF4-FFF2-40B4-BE49-F238E27FC236}">
                <a16:creationId xmlns:a16="http://schemas.microsoft.com/office/drawing/2014/main" id="{C44BAA46-B931-5325-3C41-462930A83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90116" name="Slide Number Placeholder 8">
            <a:extLst>
              <a:ext uri="{FF2B5EF4-FFF2-40B4-BE49-F238E27FC236}">
                <a16:creationId xmlns:a16="http://schemas.microsoft.com/office/drawing/2014/main" id="{B5C08C89-4098-562A-680F-AAC535518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42533F-998F-894A-97A6-3F5574C2030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  <p:sp>
        <p:nvSpPr>
          <p:cNvPr id="90117" name="Rectangle 2">
            <a:extLst>
              <a:ext uri="{FF2B5EF4-FFF2-40B4-BE49-F238E27FC236}">
                <a16:creationId xmlns:a16="http://schemas.microsoft.com/office/drawing/2014/main" id="{AD687D1D-0D2B-26AA-5CED-89096D7DAD38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 Applications</a:t>
            </a:r>
          </a:p>
        </p:txBody>
      </p:sp>
      <p:pic>
        <p:nvPicPr>
          <p:cNvPr id="90118" name="Picture 4" descr="DSC04061">
            <a:extLst>
              <a:ext uri="{FF2B5EF4-FFF2-40B4-BE49-F238E27FC236}">
                <a16:creationId xmlns:a16="http://schemas.microsoft.com/office/drawing/2014/main" id="{562F5F08-6BA8-A1FF-7B3E-85478BB43923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9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0119" name="Picture 6" descr="DSC04083">
            <a:extLst>
              <a:ext uri="{FF2B5EF4-FFF2-40B4-BE49-F238E27FC236}">
                <a16:creationId xmlns:a16="http://schemas.microsoft.com/office/drawing/2014/main" id="{6BDCB909-AAA7-230D-DF31-F6209345F818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0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0120" name="Picture 8" descr="DSC04082">
            <a:extLst>
              <a:ext uri="{FF2B5EF4-FFF2-40B4-BE49-F238E27FC236}">
                <a16:creationId xmlns:a16="http://schemas.microsoft.com/office/drawing/2014/main" id="{49B5B665-4863-A2D9-164B-EFC729DFBC0C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0121" name="Picture 17" descr="DSC03812">
            <a:extLst>
              <a:ext uri="{FF2B5EF4-FFF2-40B4-BE49-F238E27FC236}">
                <a16:creationId xmlns:a16="http://schemas.microsoft.com/office/drawing/2014/main" id="{B173A498-C427-4071-9EFA-E33523E13368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Date Placeholder 6">
            <a:extLst>
              <a:ext uri="{FF2B5EF4-FFF2-40B4-BE49-F238E27FC236}">
                <a16:creationId xmlns:a16="http://schemas.microsoft.com/office/drawing/2014/main" id="{7ED0576C-EFE6-EADC-64B6-3A52F842D08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B9CAF0-0996-4043-B5B2-2EC62407DD51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92163" name="Footer Placeholder 7">
            <a:extLst>
              <a:ext uri="{FF2B5EF4-FFF2-40B4-BE49-F238E27FC236}">
                <a16:creationId xmlns:a16="http://schemas.microsoft.com/office/drawing/2014/main" id="{7BC52367-FD53-7B7B-AA1A-A359F6321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92164" name="Slide Number Placeholder 8">
            <a:extLst>
              <a:ext uri="{FF2B5EF4-FFF2-40B4-BE49-F238E27FC236}">
                <a16:creationId xmlns:a16="http://schemas.microsoft.com/office/drawing/2014/main" id="{99D0DB43-F56E-5FB2-9E01-BEF3AE43B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2834B2-6CBD-1B46-9F87-4B880BD4038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  <p:sp>
        <p:nvSpPr>
          <p:cNvPr id="92165" name="Rectangle 2">
            <a:extLst>
              <a:ext uri="{FF2B5EF4-FFF2-40B4-BE49-F238E27FC236}">
                <a16:creationId xmlns:a16="http://schemas.microsoft.com/office/drawing/2014/main" id="{C1BD34BB-1BB1-230E-A050-9689FE58EEB8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 Applications</a:t>
            </a:r>
          </a:p>
        </p:txBody>
      </p:sp>
      <p:pic>
        <p:nvPicPr>
          <p:cNvPr id="92166" name="Picture 7" descr="DSCF0001">
            <a:extLst>
              <a:ext uri="{FF2B5EF4-FFF2-40B4-BE49-F238E27FC236}">
                <a16:creationId xmlns:a16="http://schemas.microsoft.com/office/drawing/2014/main" id="{E83A406A-B60D-C84B-255B-6C5E37A51EE8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9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67" name="Picture 9" descr="DSCF0002">
            <a:extLst>
              <a:ext uri="{FF2B5EF4-FFF2-40B4-BE49-F238E27FC236}">
                <a16:creationId xmlns:a16="http://schemas.microsoft.com/office/drawing/2014/main" id="{22B82630-37D9-B1E5-4856-547680566111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0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68" name="Picture 11" descr="DSCF0404">
            <a:extLst>
              <a:ext uri="{FF2B5EF4-FFF2-40B4-BE49-F238E27FC236}">
                <a16:creationId xmlns:a16="http://schemas.microsoft.com/office/drawing/2014/main" id="{6C541E28-2580-19A5-1782-3F0E61599E41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69" name="Picture 13" descr="Mums in flood trays">
            <a:extLst>
              <a:ext uri="{FF2B5EF4-FFF2-40B4-BE49-F238E27FC236}">
                <a16:creationId xmlns:a16="http://schemas.microsoft.com/office/drawing/2014/main" id="{79177BA0-11B5-5E4B-77D9-04F9F787AC45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Date Placeholder 5">
            <a:extLst>
              <a:ext uri="{FF2B5EF4-FFF2-40B4-BE49-F238E27FC236}">
                <a16:creationId xmlns:a16="http://schemas.microsoft.com/office/drawing/2014/main" id="{575C50D8-9929-7AD2-A525-FF41459C844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8E1718-2EF4-804F-BAA7-93C2854AAA12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94211" name="Footer Placeholder 6">
            <a:extLst>
              <a:ext uri="{FF2B5EF4-FFF2-40B4-BE49-F238E27FC236}">
                <a16:creationId xmlns:a16="http://schemas.microsoft.com/office/drawing/2014/main" id="{2D597B9A-74AC-8579-712C-DA81C4437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94212" name="Slide Number Placeholder 7">
            <a:extLst>
              <a:ext uri="{FF2B5EF4-FFF2-40B4-BE49-F238E27FC236}">
                <a16:creationId xmlns:a16="http://schemas.microsoft.com/office/drawing/2014/main" id="{76D0B4EE-109A-7E75-2799-043498FA4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E24771-01F6-014E-8600-D174B88D263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/>
          </a:p>
        </p:txBody>
      </p:sp>
      <p:sp>
        <p:nvSpPr>
          <p:cNvPr id="94213" name="Rectangle 2">
            <a:extLst>
              <a:ext uri="{FF2B5EF4-FFF2-40B4-BE49-F238E27FC236}">
                <a16:creationId xmlns:a16="http://schemas.microsoft.com/office/drawing/2014/main" id="{D1DE5529-BB24-D3C7-746B-938B7CCB2B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 use in greenhouses</a:t>
            </a:r>
          </a:p>
        </p:txBody>
      </p:sp>
      <p:pic>
        <p:nvPicPr>
          <p:cNvPr id="94214" name="Picture 4" descr="DSC00451">
            <a:extLst>
              <a:ext uri="{FF2B5EF4-FFF2-40B4-BE49-F238E27FC236}">
                <a16:creationId xmlns:a16="http://schemas.microsoft.com/office/drawing/2014/main" id="{585E3755-B3CC-D196-0850-E3068A7D98B9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347913"/>
            <a:ext cx="4038600" cy="3028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4215" name="Picture 6" descr="DSC00450">
            <a:extLst>
              <a:ext uri="{FF2B5EF4-FFF2-40B4-BE49-F238E27FC236}">
                <a16:creationId xmlns:a16="http://schemas.microsoft.com/office/drawing/2014/main" id="{3E16FE5F-C29C-E91C-28E2-B8DF6E0FCC92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0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4216" name="Picture 8" descr="DSC00455">
            <a:extLst>
              <a:ext uri="{FF2B5EF4-FFF2-40B4-BE49-F238E27FC236}">
                <a16:creationId xmlns:a16="http://schemas.microsoft.com/office/drawing/2014/main" id="{3F99064D-83EF-C965-196F-1ACA99D7DB8F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Date Placeholder 3">
            <a:extLst>
              <a:ext uri="{FF2B5EF4-FFF2-40B4-BE49-F238E27FC236}">
                <a16:creationId xmlns:a16="http://schemas.microsoft.com/office/drawing/2014/main" id="{2A1A7D5D-B310-A6DC-A826-545CA906176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BBEBE7-A2C1-CA4C-8538-5E7ABFA0977D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96259" name="Footer Placeholder 4">
            <a:extLst>
              <a:ext uri="{FF2B5EF4-FFF2-40B4-BE49-F238E27FC236}">
                <a16:creationId xmlns:a16="http://schemas.microsoft.com/office/drawing/2014/main" id="{5C492212-63A9-0D54-4B90-E3416A0C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96260" name="Slide Number Placeholder 5">
            <a:extLst>
              <a:ext uri="{FF2B5EF4-FFF2-40B4-BE49-F238E27FC236}">
                <a16:creationId xmlns:a16="http://schemas.microsoft.com/office/drawing/2014/main" id="{3BB08470-619B-42AA-E8E3-D9B51FF36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754476-8D59-524C-95C8-08CA93EB648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  <p:sp>
        <p:nvSpPr>
          <p:cNvPr id="96261" name="Rectangle 2">
            <a:extLst>
              <a:ext uri="{FF2B5EF4-FFF2-40B4-BE49-F238E27FC236}">
                <a16:creationId xmlns:a16="http://schemas.microsoft.com/office/drawing/2014/main" id="{91BD72ED-C4EE-D99E-B025-E958524CB5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 treatment</a:t>
            </a:r>
          </a:p>
        </p:txBody>
      </p:sp>
      <p:sp>
        <p:nvSpPr>
          <p:cNvPr id="96262" name="Rectangle 3">
            <a:extLst>
              <a:ext uri="{FF2B5EF4-FFF2-40B4-BE49-F238E27FC236}">
                <a16:creationId xmlns:a16="http://schemas.microsoft.com/office/drawing/2014/main" id="{25F91E32-E205-AFF1-CE22-771AFE9414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Distillation</a:t>
            </a:r>
          </a:p>
          <a:p>
            <a:pPr eaLnBrk="1" hangingPunct="1"/>
            <a:r>
              <a:rPr lang="en-US" altLang="en-US" sz="2800"/>
              <a:t>Deionization</a:t>
            </a:r>
          </a:p>
          <a:p>
            <a:pPr eaLnBrk="1" hangingPunct="1"/>
            <a:r>
              <a:rPr lang="en-US" altLang="en-US" sz="2800"/>
              <a:t>Reverse Osmosis</a:t>
            </a:r>
          </a:p>
          <a:p>
            <a:pPr eaLnBrk="1" hangingPunct="1"/>
            <a:r>
              <a:rPr lang="en-US" altLang="en-US" sz="2800"/>
              <a:t> UV, Ozone, ECA water, Hytec water</a:t>
            </a:r>
          </a:p>
          <a:p>
            <a:pPr eaLnBrk="1" hangingPunct="1"/>
            <a:r>
              <a:rPr lang="en-US" altLang="en-US" sz="2800"/>
              <a:t>Water Softeners</a:t>
            </a:r>
          </a:p>
          <a:p>
            <a:pPr eaLnBrk="1" hangingPunct="1"/>
            <a:r>
              <a:rPr lang="en-US" altLang="en-US" sz="2800"/>
              <a:t>Chemical Treatments</a:t>
            </a:r>
          </a:p>
          <a:p>
            <a:pPr lvl="1" eaLnBrk="1" hangingPunct="1"/>
            <a:r>
              <a:rPr lang="en-US" altLang="en-US" sz="2400"/>
              <a:t>Deflocculation</a:t>
            </a:r>
          </a:p>
          <a:p>
            <a:pPr lvl="1" eaLnBrk="1" hangingPunct="1"/>
            <a:r>
              <a:rPr lang="en-US" altLang="en-US" sz="2400"/>
              <a:t>Organic/enzymes complex stuff</a:t>
            </a:r>
          </a:p>
          <a:p>
            <a:pPr lvl="1" eaLnBrk="1" hangingPunct="1"/>
            <a:r>
              <a:rPr lang="en-US" altLang="en-US" sz="2400"/>
              <a:t>Use of hydrogen per oxide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Date Placeholder 3">
            <a:extLst>
              <a:ext uri="{FF2B5EF4-FFF2-40B4-BE49-F238E27FC236}">
                <a16:creationId xmlns:a16="http://schemas.microsoft.com/office/drawing/2014/main" id="{C2DC6EDE-12DA-E67E-36BB-532ED41B780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A912D3-F4D6-9C46-B885-EB03C013882D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98307" name="Footer Placeholder 4">
            <a:extLst>
              <a:ext uri="{FF2B5EF4-FFF2-40B4-BE49-F238E27FC236}">
                <a16:creationId xmlns:a16="http://schemas.microsoft.com/office/drawing/2014/main" id="{67C1FF34-BF20-D316-5BC9-B255C8C9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98308" name="Slide Number Placeholder 5">
            <a:extLst>
              <a:ext uri="{FF2B5EF4-FFF2-40B4-BE49-F238E27FC236}">
                <a16:creationId xmlns:a16="http://schemas.microsoft.com/office/drawing/2014/main" id="{EAC17145-8ACB-8A96-AE56-13EB01207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A52305-D3C3-684F-8D6C-C9C7D178EB2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  <p:sp>
        <p:nvSpPr>
          <p:cNvPr id="98309" name="Rectangle 2">
            <a:extLst>
              <a:ext uri="{FF2B5EF4-FFF2-40B4-BE49-F238E27FC236}">
                <a16:creationId xmlns:a16="http://schemas.microsoft.com/office/drawing/2014/main" id="{F5AC2B73-9141-ABE4-A75F-65FE524597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Water contamination</a:t>
            </a:r>
          </a:p>
        </p:txBody>
      </p:sp>
      <p:sp>
        <p:nvSpPr>
          <p:cNvPr id="98310" name="Rectangle 3">
            <a:extLst>
              <a:ext uri="{FF2B5EF4-FFF2-40B4-BE49-F238E27FC236}">
                <a16:creationId xmlns:a16="http://schemas.microsoft.com/office/drawing/2014/main" id="{2CE916A8-8BFD-2BC9-CAF7-CEF848960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Too close to dairy, elk farming</a:t>
            </a:r>
          </a:p>
          <a:p>
            <a:pPr lvl="1" eaLnBrk="1" hangingPunct="1">
              <a:buFont typeface="Monotype Sorts" pitchFamily="2" charset="2"/>
              <a:buChar char="l"/>
            </a:pPr>
            <a:r>
              <a:rPr lang="en-US" altLang="en-US"/>
              <a:t> Possibilities of E.coli contamination if you are using foliar feeding or spraying.</a:t>
            </a:r>
          </a:p>
          <a:p>
            <a:pPr lvl="1" eaLnBrk="1" hangingPunct="1">
              <a:buFont typeface="Monotype Sorts" pitchFamily="2" charset="2"/>
              <a:buChar char="l"/>
            </a:pPr>
            <a:r>
              <a:rPr lang="en-US" altLang="en-US"/>
              <a:t>Watch for any potential pesticide contamination.</a:t>
            </a:r>
          </a:p>
          <a:p>
            <a:pPr lvl="1" eaLnBrk="1" hangingPunct="1">
              <a:buFont typeface="Monotype Sorts" pitchFamily="2" charset="2"/>
              <a:buChar char="l"/>
            </a:pPr>
            <a:r>
              <a:rPr lang="en-US" altLang="en-US"/>
              <a:t>Water and personal hygiene</a:t>
            </a:r>
          </a:p>
          <a:p>
            <a:pPr lvl="1" eaLnBrk="1" hangingPunct="1">
              <a:buFont typeface="Monotype Sorts" pitchFamily="2" charset="2"/>
              <a:buChar char="l"/>
            </a:pPr>
            <a:r>
              <a:rPr lang="en-US" altLang="en-US"/>
              <a:t>Handling vegetables.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Date Placeholder 2">
            <a:extLst>
              <a:ext uri="{FF2B5EF4-FFF2-40B4-BE49-F238E27FC236}">
                <a16:creationId xmlns:a16="http://schemas.microsoft.com/office/drawing/2014/main" id="{2D3CF98B-E901-F6E5-CE50-010B94D8AED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3D812A-D91B-9C48-888F-B008838F3B31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00355" name="Footer Placeholder 3">
            <a:extLst>
              <a:ext uri="{FF2B5EF4-FFF2-40B4-BE49-F238E27FC236}">
                <a16:creationId xmlns:a16="http://schemas.microsoft.com/office/drawing/2014/main" id="{2B07FC80-9235-F168-F0C6-76796E053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00356" name="Slide Number Placeholder 4">
            <a:extLst>
              <a:ext uri="{FF2B5EF4-FFF2-40B4-BE49-F238E27FC236}">
                <a16:creationId xmlns:a16="http://schemas.microsoft.com/office/drawing/2014/main" id="{6E05543F-EC08-3A13-1B8D-20ABFFBF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E4E117-E305-3E40-A0A8-6277576488D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  <p:sp>
        <p:nvSpPr>
          <p:cNvPr id="100357" name="Rectangle 1026">
            <a:extLst>
              <a:ext uri="{FF2B5EF4-FFF2-40B4-BE49-F238E27FC236}">
                <a16:creationId xmlns:a16="http://schemas.microsoft.com/office/drawing/2014/main" id="{C57D7CE7-38EE-028A-D85B-9C500AB848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Herbicide contamination</a:t>
            </a:r>
          </a:p>
        </p:txBody>
      </p:sp>
      <p:sp>
        <p:nvSpPr>
          <p:cNvPr id="100358" name="Text Box 1027">
            <a:extLst>
              <a:ext uri="{FF2B5EF4-FFF2-40B4-BE49-F238E27FC236}">
                <a16:creationId xmlns:a16="http://schemas.microsoft.com/office/drawing/2014/main" id="{890CD304-89F0-E02D-8525-EAD2F0B6F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133600"/>
            <a:ext cx="8458200" cy="3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>
                <a:latin typeface="Times New Roman" panose="02020603050405020304" pitchFamily="18" charset="0"/>
              </a:rPr>
              <a:t> </a:t>
            </a:r>
            <a:r>
              <a:rPr lang="en-US" altLang="en-US" sz="2400">
                <a:latin typeface="Tahoma" panose="020B0604030504040204" pitchFamily="34" charset="0"/>
              </a:rPr>
              <a:t>Very Big, Real and Serious Problem</a:t>
            </a:r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>
                <a:latin typeface="Tahoma" panose="020B0604030504040204" pitchFamily="34" charset="0"/>
              </a:rPr>
              <a:t> Herbicide coming from spraying of Ditches by counties</a:t>
            </a:r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>
                <a:latin typeface="Tahoma" panose="020B0604030504040204" pitchFamily="34" charset="0"/>
              </a:rPr>
              <a:t> Growers bringing water from other dugouts without knowing.</a:t>
            </a:r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>
                <a:latin typeface="Tahoma" panose="020B0604030504040204" pitchFamily="34" charset="0"/>
              </a:rPr>
              <a:t> Truck used for watering was contaminated</a:t>
            </a:r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>
                <a:latin typeface="Tahoma" panose="020B0604030504040204" pitchFamily="34" charset="0"/>
              </a:rPr>
              <a:t> Drift from sprays.</a:t>
            </a:r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>
                <a:latin typeface="Tahoma" panose="020B0604030504040204" pitchFamily="34" charset="0"/>
              </a:rPr>
              <a:t> Contaminated compost because of grass clippings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Date Placeholder 6">
            <a:extLst>
              <a:ext uri="{FF2B5EF4-FFF2-40B4-BE49-F238E27FC236}">
                <a16:creationId xmlns:a16="http://schemas.microsoft.com/office/drawing/2014/main" id="{A30D61EC-70ED-3BB6-E5BE-FDD051E27E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6FE8BE-22DD-D84C-9A0B-A72C4A7C68F6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02403" name="Footer Placeholder 7">
            <a:extLst>
              <a:ext uri="{FF2B5EF4-FFF2-40B4-BE49-F238E27FC236}">
                <a16:creationId xmlns:a16="http://schemas.microsoft.com/office/drawing/2014/main" id="{830FD32F-D56D-3A29-640D-7053680B3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02404" name="Slide Number Placeholder 8">
            <a:extLst>
              <a:ext uri="{FF2B5EF4-FFF2-40B4-BE49-F238E27FC236}">
                <a16:creationId xmlns:a16="http://schemas.microsoft.com/office/drawing/2014/main" id="{62CC9F1B-153C-BBA8-ACA4-747A7E164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944139-86BB-B542-AC1A-25CFF430A40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  <p:sp>
        <p:nvSpPr>
          <p:cNvPr id="102405" name="Rectangle 2">
            <a:extLst>
              <a:ext uri="{FF2B5EF4-FFF2-40B4-BE49-F238E27FC236}">
                <a16:creationId xmlns:a16="http://schemas.microsoft.com/office/drawing/2014/main" id="{3E60907C-05D2-7023-AB43-454C3BE75334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Herbicide</a:t>
            </a:r>
          </a:p>
        </p:txBody>
      </p:sp>
      <p:pic>
        <p:nvPicPr>
          <p:cNvPr id="102406" name="Picture 4" descr="DSC01351">
            <a:extLst>
              <a:ext uri="{FF2B5EF4-FFF2-40B4-BE49-F238E27FC236}">
                <a16:creationId xmlns:a16="http://schemas.microsoft.com/office/drawing/2014/main" id="{31BE11B2-F65D-716A-D364-967FD14DF77F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9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07" name="Picture 6" descr="DSC01359">
            <a:extLst>
              <a:ext uri="{FF2B5EF4-FFF2-40B4-BE49-F238E27FC236}">
                <a16:creationId xmlns:a16="http://schemas.microsoft.com/office/drawing/2014/main" id="{C363A71C-6F01-EE01-F7B4-E15B2877CABD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0175" y="1600200"/>
            <a:ext cx="291465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08" name="Picture 8" descr="DSC01560">
            <a:extLst>
              <a:ext uri="{FF2B5EF4-FFF2-40B4-BE49-F238E27FC236}">
                <a16:creationId xmlns:a16="http://schemas.microsoft.com/office/drawing/2014/main" id="{CB869B11-63BD-B99A-62CD-9F08329BEC2E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09" name="Picture 10" descr="DSC01366">
            <a:extLst>
              <a:ext uri="{FF2B5EF4-FFF2-40B4-BE49-F238E27FC236}">
                <a16:creationId xmlns:a16="http://schemas.microsoft.com/office/drawing/2014/main" id="{74DCEA56-9A7D-2F59-5586-E3F8E5A740B6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3938588"/>
            <a:ext cx="2916237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Date Placeholder 2">
            <a:extLst>
              <a:ext uri="{FF2B5EF4-FFF2-40B4-BE49-F238E27FC236}">
                <a16:creationId xmlns:a16="http://schemas.microsoft.com/office/drawing/2014/main" id="{88BF3301-576C-9BEC-7C2C-36B75CDF326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F674BFC-48F6-AF48-ADA2-DC97134F408D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04451" name="Footer Placeholder 3">
            <a:extLst>
              <a:ext uri="{FF2B5EF4-FFF2-40B4-BE49-F238E27FC236}">
                <a16:creationId xmlns:a16="http://schemas.microsoft.com/office/drawing/2014/main" id="{9E4BE2F1-4A82-DF47-791A-0089796A9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04452" name="Slide Number Placeholder 4">
            <a:extLst>
              <a:ext uri="{FF2B5EF4-FFF2-40B4-BE49-F238E27FC236}">
                <a16:creationId xmlns:a16="http://schemas.microsoft.com/office/drawing/2014/main" id="{405755C7-1505-CAD9-D775-4FD2BA65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E21F2C-8E69-A642-BC03-AD073904558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  <p:sp>
        <p:nvSpPr>
          <p:cNvPr id="104453" name="Rectangle 1026">
            <a:extLst>
              <a:ext uri="{FF2B5EF4-FFF2-40B4-BE49-F238E27FC236}">
                <a16:creationId xmlns:a16="http://schemas.microsoft.com/office/drawing/2014/main" id="{0F406E5D-D121-D5D0-C940-2E3B69D972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Herbicide Contamination</a:t>
            </a:r>
          </a:p>
        </p:txBody>
      </p:sp>
      <p:sp>
        <p:nvSpPr>
          <p:cNvPr id="104454" name="Text Box 1027">
            <a:extLst>
              <a:ext uri="{FF2B5EF4-FFF2-40B4-BE49-F238E27FC236}">
                <a16:creationId xmlns:a16="http://schemas.microsoft.com/office/drawing/2014/main" id="{3A9F1911-C1E0-92A9-3818-7C67102B8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05000"/>
            <a:ext cx="8229600" cy="429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>
              <a:latin typeface="Tahoma" panose="020B0604030504040204" pitchFamily="34" charset="0"/>
            </a:endParaRPr>
          </a:p>
        </p:txBody>
      </p:sp>
      <p:pic>
        <p:nvPicPr>
          <p:cNvPr id="104455" name="Picture 1028" descr="Tomato herbicide close up">
            <a:extLst>
              <a:ext uri="{FF2B5EF4-FFF2-40B4-BE49-F238E27FC236}">
                <a16:creationId xmlns:a16="http://schemas.microsoft.com/office/drawing/2014/main" id="{283AC3FC-BA24-F474-0FED-7213B988A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28194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6" name="Picture 1030" descr="Edna2004_0607_000009AA">
            <a:extLst>
              <a:ext uri="{FF2B5EF4-FFF2-40B4-BE49-F238E27FC236}">
                <a16:creationId xmlns:a16="http://schemas.microsoft.com/office/drawing/2014/main" id="{80E72302-7D3B-94CE-81AA-DB01BC923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38600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7" name="Picture 1031" descr="Edna2004_0607_000509AA">
            <a:extLst>
              <a:ext uri="{FF2B5EF4-FFF2-40B4-BE49-F238E27FC236}">
                <a16:creationId xmlns:a16="http://schemas.microsoft.com/office/drawing/2014/main" id="{09BFBCEC-019D-DC61-F610-0A1DC8608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828800"/>
            <a:ext cx="2908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Date Placeholder 3">
            <a:extLst>
              <a:ext uri="{FF2B5EF4-FFF2-40B4-BE49-F238E27FC236}">
                <a16:creationId xmlns:a16="http://schemas.microsoft.com/office/drawing/2014/main" id="{A826C337-270E-FB16-CB52-35932A1468A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8ECD65-1AE7-7445-A524-E6B66333878B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06499" name="Footer Placeholder 4">
            <a:extLst>
              <a:ext uri="{FF2B5EF4-FFF2-40B4-BE49-F238E27FC236}">
                <a16:creationId xmlns:a16="http://schemas.microsoft.com/office/drawing/2014/main" id="{FFF4F5B0-4E84-F6FF-C7CA-E024ED8A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06500" name="Slide Number Placeholder 5">
            <a:extLst>
              <a:ext uri="{FF2B5EF4-FFF2-40B4-BE49-F238E27FC236}">
                <a16:creationId xmlns:a16="http://schemas.microsoft.com/office/drawing/2014/main" id="{B4C9693D-160C-FDDB-80CF-4366DA333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057CCC-2F87-6841-A87F-D7750FDDE1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  <p:sp>
        <p:nvSpPr>
          <p:cNvPr id="106501" name="Rectangle 2">
            <a:extLst>
              <a:ext uri="{FF2B5EF4-FFF2-40B4-BE49-F238E27FC236}">
                <a16:creationId xmlns:a16="http://schemas.microsoft.com/office/drawing/2014/main" id="{E430F0D1-D933-1B4E-9A5F-7A95C04B59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Algae control in ponds</a:t>
            </a:r>
          </a:p>
        </p:txBody>
      </p:sp>
      <p:sp>
        <p:nvSpPr>
          <p:cNvPr id="106502" name="Rectangle 3">
            <a:extLst>
              <a:ext uri="{FF2B5EF4-FFF2-40B4-BE49-F238E27FC236}">
                <a16:creationId xmlns:a16="http://schemas.microsoft.com/office/drawing/2014/main" id="{38BAC31C-14D6-B7D6-8F2B-074D58EFB3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Can deplete oxygen - Look for color change from dark green to a pale green. Levels below 3 ppm are LOW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/>
              <a:t> Dugout Aeration system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/>
              <a:t>Watershed Management: Avoid run off from sources of manure, maintaining a 30m vegetation buffer</a:t>
            </a:r>
          </a:p>
          <a:p>
            <a:pPr eaLnBrk="1" hangingPunct="1">
              <a:buFont typeface="Monotype Sorts" pitchFamily="2" charset="2"/>
              <a:buChar char="l"/>
            </a:pPr>
            <a:r>
              <a:rPr lang="en-US" altLang="en-US" sz="2800"/>
              <a:t>Barley straw- 10 g straw/m2 of water surface, apply in autumn, winter or early spring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Date Placeholder 3">
            <a:extLst>
              <a:ext uri="{FF2B5EF4-FFF2-40B4-BE49-F238E27FC236}">
                <a16:creationId xmlns:a16="http://schemas.microsoft.com/office/drawing/2014/main" id="{A1C9940D-0645-D309-5287-19F672C016F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D68079-C1E5-A34C-90A3-A9DC4A446637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08547" name="Footer Placeholder 4">
            <a:extLst>
              <a:ext uri="{FF2B5EF4-FFF2-40B4-BE49-F238E27FC236}">
                <a16:creationId xmlns:a16="http://schemas.microsoft.com/office/drawing/2014/main" id="{F677EB55-3BEE-EC48-ED06-F9CE874B0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08548" name="Slide Number Placeholder 5">
            <a:extLst>
              <a:ext uri="{FF2B5EF4-FFF2-40B4-BE49-F238E27FC236}">
                <a16:creationId xmlns:a16="http://schemas.microsoft.com/office/drawing/2014/main" id="{23F40240-8F71-1E98-0544-93EF4C7E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5E66C4-05D9-2645-8D1B-E64D2E53FAC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  <p:sp>
        <p:nvSpPr>
          <p:cNvPr id="108549" name="Rectangle 2">
            <a:extLst>
              <a:ext uri="{FF2B5EF4-FFF2-40B4-BE49-F238E27FC236}">
                <a16:creationId xmlns:a16="http://schemas.microsoft.com/office/drawing/2014/main" id="{4BBD22BB-06A4-8B9F-EDCD-8697128BD5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Algae control</a:t>
            </a:r>
          </a:p>
        </p:txBody>
      </p:sp>
      <p:sp>
        <p:nvSpPr>
          <p:cNvPr id="108550" name="Rectangle 3">
            <a:extLst>
              <a:ext uri="{FF2B5EF4-FFF2-40B4-BE49-F238E27FC236}">
                <a16:creationId xmlns:a16="http://schemas.microsoft.com/office/drawing/2014/main" id="{645B040E-37C7-300B-F220-79BE627FCB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Chemical treatments:</a:t>
            </a:r>
            <a:r>
              <a:rPr lang="en-US" altLang="en-US"/>
              <a:t> </a:t>
            </a:r>
          </a:p>
          <a:p>
            <a:pPr lvl="1" eaLnBrk="1" hangingPunct="1">
              <a:buFont typeface="Monotype Sorts" pitchFamily="2" charset="2"/>
              <a:buChar char="l"/>
            </a:pPr>
            <a:r>
              <a:rPr lang="en-US" altLang="en-US"/>
              <a:t> </a:t>
            </a:r>
            <a:r>
              <a:rPr lang="en-US" altLang="en-US" b="1"/>
              <a:t>Cutrine-Plus</a:t>
            </a:r>
            <a:r>
              <a:rPr lang="en-US" altLang="en-US"/>
              <a:t> is chelated copper applied at 0.6 to 1.2 gallons per acre of water.</a:t>
            </a:r>
          </a:p>
          <a:p>
            <a:pPr lvl="1" eaLnBrk="1" hangingPunct="1">
              <a:buFont typeface="Monotype Sorts" pitchFamily="2" charset="2"/>
              <a:buChar char="l"/>
            </a:pPr>
            <a:r>
              <a:rPr lang="en-US" altLang="en-US" b="1"/>
              <a:t>Copper sulfate:</a:t>
            </a:r>
            <a:r>
              <a:rPr lang="en-US" altLang="en-US"/>
              <a:t> 450 grams/hectare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Date Placeholder 3">
            <a:extLst>
              <a:ext uri="{FF2B5EF4-FFF2-40B4-BE49-F238E27FC236}">
                <a16:creationId xmlns:a16="http://schemas.microsoft.com/office/drawing/2014/main" id="{F654544E-DE3B-55C0-62FA-1F2A9D507EF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9B768A-A910-F140-B354-4BD7FE403EB1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10595" name="Footer Placeholder 4">
            <a:extLst>
              <a:ext uri="{FF2B5EF4-FFF2-40B4-BE49-F238E27FC236}">
                <a16:creationId xmlns:a16="http://schemas.microsoft.com/office/drawing/2014/main" id="{73F18236-0C07-F3F3-833A-0C3832CB7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10596" name="Slide Number Placeholder 5">
            <a:extLst>
              <a:ext uri="{FF2B5EF4-FFF2-40B4-BE49-F238E27FC236}">
                <a16:creationId xmlns:a16="http://schemas.microsoft.com/office/drawing/2014/main" id="{33572B4E-8D06-3A9A-8095-FE44E4802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088A64-690E-8E40-AD5E-B21947B3E11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  <p:sp>
        <p:nvSpPr>
          <p:cNvPr id="110597" name="Rectangle 2">
            <a:extLst>
              <a:ext uri="{FF2B5EF4-FFF2-40B4-BE49-F238E27FC236}">
                <a16:creationId xmlns:a16="http://schemas.microsoft.com/office/drawing/2014/main" id="{0C3FBDD6-FADC-B24F-7137-B8C144E8A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Microbial Contamination</a:t>
            </a:r>
          </a:p>
        </p:txBody>
      </p:sp>
      <p:sp>
        <p:nvSpPr>
          <p:cNvPr id="110598" name="Rectangle 3">
            <a:extLst>
              <a:ext uri="{FF2B5EF4-FFF2-40B4-BE49-F238E27FC236}">
                <a16:creationId xmlns:a16="http://schemas.microsoft.com/office/drawing/2014/main" id="{83374C67-2311-0C5F-6BD4-F5B8CC15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Pythium, Fusarium</a:t>
            </a:r>
          </a:p>
          <a:p>
            <a:pPr lvl="1" eaLnBrk="1" hangingPunct="1">
              <a:buFont typeface="Monotype Sorts" pitchFamily="2" charset="2"/>
              <a:buChar char="l"/>
            </a:pPr>
            <a:r>
              <a:rPr lang="en-US" altLang="en-US"/>
              <a:t>Sand Filtration</a:t>
            </a:r>
          </a:p>
          <a:p>
            <a:pPr lvl="1" eaLnBrk="1" hangingPunct="1">
              <a:buFont typeface="Monotype Sorts" pitchFamily="2" charset="2"/>
              <a:buChar char="l"/>
            </a:pPr>
            <a:r>
              <a:rPr lang="en-US" altLang="en-US"/>
              <a:t>Use of Chlorine 1-5 ppm </a:t>
            </a:r>
          </a:p>
          <a:p>
            <a:pPr lvl="1" eaLnBrk="1" hangingPunct="1">
              <a:buFont typeface="Monotype Sorts" pitchFamily="2" charset="2"/>
              <a:buChar char="l"/>
            </a:pPr>
            <a:r>
              <a:rPr lang="en-US" altLang="en-US"/>
              <a:t>Use of Ozone, UV for disinfection</a:t>
            </a:r>
          </a:p>
          <a:p>
            <a:pPr lvl="1" eaLnBrk="1" hangingPunct="1">
              <a:buFont typeface="Monotype Sorts" pitchFamily="2" charset="2"/>
              <a:buChar char="l"/>
            </a:pPr>
            <a:r>
              <a:rPr lang="en-US" altLang="en-US"/>
              <a:t>Heat Pasteurization</a:t>
            </a:r>
          </a:p>
          <a:p>
            <a:pPr lvl="1" eaLnBrk="1" hangingPunct="1">
              <a:buFont typeface="Monotype Sorts" pitchFamily="2" charset="2"/>
              <a:buChar char="l"/>
            </a:pPr>
            <a:r>
              <a:rPr lang="en-US" altLang="en-US"/>
              <a:t>Hydrogen per oxide 10-100ppm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>
            <a:extLst>
              <a:ext uri="{FF2B5EF4-FFF2-40B4-BE49-F238E27FC236}">
                <a16:creationId xmlns:a16="http://schemas.microsoft.com/office/drawing/2014/main" id="{6DA39D60-5B71-48E4-77F0-098720EEA3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Leaching data</a:t>
            </a:r>
          </a:p>
        </p:txBody>
      </p:sp>
      <p:sp>
        <p:nvSpPr>
          <p:cNvPr id="112643" name="Date Placeholder 3">
            <a:extLst>
              <a:ext uri="{FF2B5EF4-FFF2-40B4-BE49-F238E27FC236}">
                <a16:creationId xmlns:a16="http://schemas.microsoft.com/office/drawing/2014/main" id="{B8A28848-E0C2-B2C5-F1D7-C991A2736AF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4DEA4C-EE4E-6444-9A7A-4B04996BE2BC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12644" name="Footer Placeholder 4">
            <a:extLst>
              <a:ext uri="{FF2B5EF4-FFF2-40B4-BE49-F238E27FC236}">
                <a16:creationId xmlns:a16="http://schemas.microsoft.com/office/drawing/2014/main" id="{D47FAAC5-097E-09A4-F394-33E2E88380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12645" name="Slide Number Placeholder 5">
            <a:extLst>
              <a:ext uri="{FF2B5EF4-FFF2-40B4-BE49-F238E27FC236}">
                <a16:creationId xmlns:a16="http://schemas.microsoft.com/office/drawing/2014/main" id="{B5F5EB92-49F8-198F-6E0F-6EA68EE02F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66B1A5-87D4-2445-BAEC-856224A2BB9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  <p:pic>
        <p:nvPicPr>
          <p:cNvPr id="112646" name="Picture 2">
            <a:extLst>
              <a:ext uri="{FF2B5EF4-FFF2-40B4-BE49-F238E27FC236}">
                <a16:creationId xmlns:a16="http://schemas.microsoft.com/office/drawing/2014/main" id="{10A2997A-E1A9-530E-C24A-6EDC6C2E87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4000" y="2743200"/>
            <a:ext cx="9523413" cy="2209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2">
            <a:extLst>
              <a:ext uri="{FF2B5EF4-FFF2-40B4-BE49-F238E27FC236}">
                <a16:creationId xmlns:a16="http://schemas.microsoft.com/office/drawing/2014/main" id="{6E3F109D-DF22-D54E-4759-6872851CC2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Fertilizers</a:t>
            </a:r>
          </a:p>
        </p:txBody>
      </p:sp>
      <p:sp>
        <p:nvSpPr>
          <p:cNvPr id="113667" name="Date Placeholder 3">
            <a:extLst>
              <a:ext uri="{FF2B5EF4-FFF2-40B4-BE49-F238E27FC236}">
                <a16:creationId xmlns:a16="http://schemas.microsoft.com/office/drawing/2014/main" id="{8C26F575-A5A5-E074-0DFF-DA747E19148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98FE799-0B77-B144-A035-4D085D19D367}" type="datetime1">
              <a:rPr lang="en-US" altLang="en-US" smtClean="0">
                <a:cs typeface="Arial" panose="020B0604020202020204" pitchFamily="34" charset="0"/>
              </a:rPr>
              <a:pPr/>
              <a:t>2/16/24</a:t>
            </a:fld>
            <a:endParaRPr lang="en-CA" altLang="en-US">
              <a:cs typeface="Arial" panose="020B0604020202020204" pitchFamily="34" charset="0"/>
            </a:endParaRPr>
          </a:p>
        </p:txBody>
      </p:sp>
      <p:sp>
        <p:nvSpPr>
          <p:cNvPr id="113668" name="Footer Placeholder 4">
            <a:extLst>
              <a:ext uri="{FF2B5EF4-FFF2-40B4-BE49-F238E27FC236}">
                <a16:creationId xmlns:a16="http://schemas.microsoft.com/office/drawing/2014/main" id="{C3589433-A66E-CD2C-53BB-53EAFC37FC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CA" altLang="en-US">
                <a:cs typeface="Arial" panose="020B0604020202020204" pitchFamily="34" charset="0"/>
              </a:rPr>
              <a:t>SGGA Feb 8 2024 workshop on water</a:t>
            </a:r>
          </a:p>
        </p:txBody>
      </p:sp>
      <p:sp>
        <p:nvSpPr>
          <p:cNvPr id="113669" name="Slide Number Placeholder 5">
            <a:extLst>
              <a:ext uri="{FF2B5EF4-FFF2-40B4-BE49-F238E27FC236}">
                <a16:creationId xmlns:a16="http://schemas.microsoft.com/office/drawing/2014/main" id="{CF22A778-DA09-1ACA-FA80-34C2440542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F10271-F085-DB42-AB86-15C2E1C1B8E9}" type="slidenum">
              <a:rPr lang="en-CA" altLang="en-US" smtClean="0">
                <a:cs typeface="Arial" panose="020B0604020202020204" pitchFamily="34" charset="0"/>
              </a:rPr>
              <a:pPr/>
              <a:t>64</a:t>
            </a:fld>
            <a:endParaRPr lang="en-CA" altLang="en-US">
              <a:cs typeface="Arial" panose="020B0604020202020204" pitchFamily="34" charset="0"/>
            </a:endParaRPr>
          </a:p>
        </p:txBody>
      </p:sp>
      <p:pic>
        <p:nvPicPr>
          <p:cNvPr id="113670" name="Picture 2" descr="C:\Users\Mohyuddin\Documents\2013\Pictures\Bedding Plants\Sharon and Thiels\Beddin plant pics\IMGP2975.JPG">
            <a:extLst>
              <a:ext uri="{FF2B5EF4-FFF2-40B4-BE49-F238E27FC236}">
                <a16:creationId xmlns:a16="http://schemas.microsoft.com/office/drawing/2014/main" id="{9FD5DFEE-40B5-6E1F-9136-093A49E3BE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5788" y="1924050"/>
            <a:ext cx="5432425" cy="4076700"/>
          </a:xfr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Content Placeholder 1">
            <a:extLst>
              <a:ext uri="{FF2B5EF4-FFF2-40B4-BE49-F238E27FC236}">
                <a16:creationId xmlns:a16="http://schemas.microsoft.com/office/drawing/2014/main" id="{BB0E2F14-D1EA-0211-B2A5-558FC01D78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990600"/>
            <a:ext cx="8229600" cy="4525963"/>
          </a:xfrm>
        </p:spPr>
        <p:txBody>
          <a:bodyPr/>
          <a:lstStyle/>
          <a:p>
            <a:r>
              <a:rPr lang="en-CA" altLang="en-US"/>
              <a:t>Carbon Hydrogen and Oxygen</a:t>
            </a:r>
          </a:p>
          <a:p>
            <a:r>
              <a:rPr lang="en-CA" altLang="en-US"/>
              <a:t>Nitrogen, Phosphorus, Potassium, Calcium, Magnesium and Sulfur</a:t>
            </a:r>
          </a:p>
          <a:p>
            <a:r>
              <a:rPr lang="en-CA" altLang="en-US"/>
              <a:t>Iron, Manganese, Copper, Boron, Molybdenum, Chloride and silicon</a:t>
            </a:r>
          </a:p>
          <a:p>
            <a:r>
              <a:rPr lang="en-CA" altLang="en-US"/>
              <a:t>Plants are non-selective, absorb from root zone</a:t>
            </a:r>
          </a:p>
          <a:p>
            <a:r>
              <a:rPr lang="en-CA" altLang="en-US"/>
              <a:t>Nutrient needs vary on growth stage and plant decides on it’s own</a:t>
            </a:r>
          </a:p>
          <a:p>
            <a:r>
              <a:rPr lang="en-CA" altLang="en-US"/>
              <a:t>Climate directly affects the uptake of nutrients</a:t>
            </a:r>
          </a:p>
        </p:txBody>
      </p:sp>
      <p:sp>
        <p:nvSpPr>
          <p:cNvPr id="114691" name="Title 2">
            <a:extLst>
              <a:ext uri="{FF2B5EF4-FFF2-40B4-BE49-F238E27FC236}">
                <a16:creationId xmlns:a16="http://schemas.microsoft.com/office/drawing/2014/main" id="{8F740513-4834-BD25-346A-68C6B93D31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4925"/>
            <a:ext cx="8229600" cy="1143000"/>
          </a:xfrm>
        </p:spPr>
        <p:txBody>
          <a:bodyPr/>
          <a:lstStyle/>
          <a:p>
            <a:r>
              <a:rPr lang="en-CA" altLang="en-US"/>
              <a:t>Plants Needs</a:t>
            </a:r>
          </a:p>
        </p:txBody>
      </p:sp>
      <p:sp>
        <p:nvSpPr>
          <p:cNvPr id="114692" name="Date Placeholder 3">
            <a:extLst>
              <a:ext uri="{FF2B5EF4-FFF2-40B4-BE49-F238E27FC236}">
                <a16:creationId xmlns:a16="http://schemas.microsoft.com/office/drawing/2014/main" id="{479E6037-256C-694F-D873-389E8BAC6F8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2D45AF-A4E3-3345-B8E6-0DD6BE6F961B}" type="datetime1">
              <a:rPr lang="en-US" altLang="en-US" smtClean="0">
                <a:cs typeface="Arial" panose="020B0604020202020204" pitchFamily="34" charset="0"/>
              </a:rPr>
              <a:pPr/>
              <a:t>2/16/24</a:t>
            </a:fld>
            <a:endParaRPr lang="en-CA" altLang="en-US">
              <a:cs typeface="Arial" panose="020B0604020202020204" pitchFamily="34" charset="0"/>
            </a:endParaRPr>
          </a:p>
        </p:txBody>
      </p:sp>
      <p:sp>
        <p:nvSpPr>
          <p:cNvPr id="114693" name="Footer Placeholder 4">
            <a:extLst>
              <a:ext uri="{FF2B5EF4-FFF2-40B4-BE49-F238E27FC236}">
                <a16:creationId xmlns:a16="http://schemas.microsoft.com/office/drawing/2014/main" id="{00BAE256-DF23-2360-EF63-979C653482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CA" altLang="en-US">
                <a:cs typeface="Arial" panose="020B0604020202020204" pitchFamily="34" charset="0"/>
              </a:rPr>
              <a:t>SGGA Feb 8 2024 workshop on water</a:t>
            </a:r>
          </a:p>
        </p:txBody>
      </p:sp>
      <p:sp>
        <p:nvSpPr>
          <p:cNvPr id="114694" name="Slide Number Placeholder 5">
            <a:extLst>
              <a:ext uri="{FF2B5EF4-FFF2-40B4-BE49-F238E27FC236}">
                <a16:creationId xmlns:a16="http://schemas.microsoft.com/office/drawing/2014/main" id="{1330F2B5-13AD-7D9B-5E48-7F26810BC4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21739F-C8B2-274D-B7A2-4862FBC2ACAA}" type="slidenum">
              <a:rPr lang="en-CA" altLang="en-US" smtClean="0">
                <a:cs typeface="Arial" panose="020B0604020202020204" pitchFamily="34" charset="0"/>
              </a:rPr>
              <a:pPr/>
              <a:t>65</a:t>
            </a:fld>
            <a:endParaRPr lang="en-CA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B6DE2FB0-B9B1-3F3D-0F3A-94129C5053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3588" y="4648200"/>
            <a:ext cx="4916487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Premade Fertilizers</a:t>
            </a:r>
          </a:p>
        </p:txBody>
      </p:sp>
      <p:sp>
        <p:nvSpPr>
          <p:cNvPr id="115715" name="Date Placeholder 3">
            <a:extLst>
              <a:ext uri="{FF2B5EF4-FFF2-40B4-BE49-F238E27FC236}">
                <a16:creationId xmlns:a16="http://schemas.microsoft.com/office/drawing/2014/main" id="{B29E6178-1C7C-4860-7A02-5401B1051AA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AB1821-FEF7-B54A-9A01-83CD57032E13}" type="datetime1">
              <a:rPr lang="en-US" altLang="en-US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pPr/>
              <a:t>2/16/24</a:t>
            </a:fld>
            <a:endParaRPr lang="en-US" altLang="en-US">
              <a:solidFill>
                <a:srgbClr val="FFFFFF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5716" name="Footer Placeholder 8">
            <a:extLst>
              <a:ext uri="{FF2B5EF4-FFF2-40B4-BE49-F238E27FC236}">
                <a16:creationId xmlns:a16="http://schemas.microsoft.com/office/drawing/2014/main" id="{29BB06BD-DA26-1A7F-B4E0-7C2A0BAAE6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CA" altLang="en-US">
                <a:cs typeface="Arial" panose="020B0604020202020204" pitchFamily="34" charset="0"/>
              </a:rPr>
              <a:t>SGGA Feb 8 2024 workshop on water</a:t>
            </a:r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15717" name="Slide Number Placeholder 5">
            <a:extLst>
              <a:ext uri="{FF2B5EF4-FFF2-40B4-BE49-F238E27FC236}">
                <a16:creationId xmlns:a16="http://schemas.microsoft.com/office/drawing/2014/main" id="{DF21354B-AAB8-2BAF-C6A9-2D7A83430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063EA8-2CFC-EA45-BF02-43E097859E5D}" type="slidenum">
              <a:rPr lang="en-US" altLang="en-US" smtClean="0">
                <a:solidFill>
                  <a:srgbClr val="045C75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pPr/>
              <a:t>66</a:t>
            </a:fld>
            <a:endParaRPr lang="en-US" altLang="en-US">
              <a:solidFill>
                <a:srgbClr val="045C75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A93DF8B-9E0A-B6A6-022A-71DA8F5058F2}"/>
              </a:ext>
            </a:extLst>
          </p:cNvPr>
          <p:cNvGraphicFramePr/>
          <p:nvPr/>
        </p:nvGraphicFramePr>
        <p:xfrm>
          <a:off x="1405823" y="971551"/>
          <a:ext cx="6172200" cy="3469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random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Content Placeholder 1">
            <a:extLst>
              <a:ext uri="{FF2B5EF4-FFF2-40B4-BE49-F238E27FC236}">
                <a16:creationId xmlns:a16="http://schemas.microsoft.com/office/drawing/2014/main" id="{33116C47-CEDD-708A-AFA5-0A3D2979F0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/>
              <a:t>Complete fertilizer do not contain Calcium.</a:t>
            </a:r>
          </a:p>
          <a:p>
            <a:r>
              <a:rPr lang="en-CA" altLang="en-US"/>
              <a:t>Calcium and Phosphate and Sulphate are only mixed in tanks as diluted solution, not in concentrate tanks</a:t>
            </a:r>
          </a:p>
          <a:p>
            <a:r>
              <a:rPr lang="en-CA" altLang="en-US"/>
              <a:t>pH has to be monitored and adjusted regularly</a:t>
            </a:r>
          </a:p>
          <a:p>
            <a:r>
              <a:rPr lang="en-CA" altLang="en-US"/>
              <a:t>Most of the time when a deficiency of a nutrient occurs it is due to pH on alkaline side. </a:t>
            </a:r>
          </a:p>
        </p:txBody>
      </p:sp>
      <p:sp>
        <p:nvSpPr>
          <p:cNvPr id="117763" name="Title 2">
            <a:extLst>
              <a:ext uri="{FF2B5EF4-FFF2-40B4-BE49-F238E27FC236}">
                <a16:creationId xmlns:a16="http://schemas.microsoft.com/office/drawing/2014/main" id="{EB0C15FF-2144-BDC6-F898-6B5016C5E2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Some mistakes about the use of fertilizers</a:t>
            </a:r>
          </a:p>
        </p:txBody>
      </p:sp>
      <p:sp>
        <p:nvSpPr>
          <p:cNvPr id="117764" name="Date Placeholder 3">
            <a:extLst>
              <a:ext uri="{FF2B5EF4-FFF2-40B4-BE49-F238E27FC236}">
                <a16:creationId xmlns:a16="http://schemas.microsoft.com/office/drawing/2014/main" id="{0096884F-1019-4020-1FDF-F84418437CF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E066AC-4815-C442-B937-2DEAF55DCD58}" type="datetime1">
              <a:rPr lang="en-US" altLang="en-US" smtClean="0">
                <a:cs typeface="Arial" panose="020B0604020202020204" pitchFamily="34" charset="0"/>
              </a:rPr>
              <a:pPr/>
              <a:t>2/16/24</a:t>
            </a:fld>
            <a:endParaRPr lang="en-CA" altLang="en-US">
              <a:cs typeface="Arial" panose="020B0604020202020204" pitchFamily="34" charset="0"/>
            </a:endParaRPr>
          </a:p>
        </p:txBody>
      </p:sp>
      <p:sp>
        <p:nvSpPr>
          <p:cNvPr id="117765" name="Footer Placeholder 4">
            <a:extLst>
              <a:ext uri="{FF2B5EF4-FFF2-40B4-BE49-F238E27FC236}">
                <a16:creationId xmlns:a16="http://schemas.microsoft.com/office/drawing/2014/main" id="{29AEB2EF-1318-00B2-C539-FE12D54E90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CA" altLang="en-US">
                <a:cs typeface="Arial" panose="020B0604020202020204" pitchFamily="34" charset="0"/>
              </a:rPr>
              <a:t>SGGA Feb 8 2024 workshop on water</a:t>
            </a:r>
          </a:p>
        </p:txBody>
      </p:sp>
      <p:sp>
        <p:nvSpPr>
          <p:cNvPr id="117766" name="Slide Number Placeholder 5">
            <a:extLst>
              <a:ext uri="{FF2B5EF4-FFF2-40B4-BE49-F238E27FC236}">
                <a16:creationId xmlns:a16="http://schemas.microsoft.com/office/drawing/2014/main" id="{6164517A-1C0B-7C5C-7759-073DC27B30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B851AA-AC79-F648-99D7-2753DF4E7AAA}" type="slidenum">
              <a:rPr lang="en-CA" altLang="en-US" smtClean="0">
                <a:cs typeface="Arial" panose="020B0604020202020204" pitchFamily="34" charset="0"/>
              </a:rPr>
              <a:pPr/>
              <a:t>67</a:t>
            </a:fld>
            <a:endParaRPr lang="en-CA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>
            <a:extLst>
              <a:ext uri="{FF2B5EF4-FFF2-40B4-BE49-F238E27FC236}">
                <a16:creationId xmlns:a16="http://schemas.microsoft.com/office/drawing/2014/main" id="{12737051-CE3D-0841-1FCE-2FE5833E37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6525"/>
            <a:ext cx="8229600" cy="1692275"/>
          </a:xfrm>
        </p:spPr>
        <p:txBody>
          <a:bodyPr/>
          <a:lstStyle/>
          <a:p>
            <a:r>
              <a:rPr lang="en-CA" altLang="en-US"/>
              <a:t>5-6-27 Plus is a new gen fertilizer used with Calcium nitrate</a:t>
            </a:r>
          </a:p>
        </p:txBody>
      </p:sp>
      <p:sp>
        <p:nvSpPr>
          <p:cNvPr id="118787" name="Content Placeholder 2">
            <a:extLst>
              <a:ext uri="{FF2B5EF4-FFF2-40B4-BE49-F238E27FC236}">
                <a16:creationId xmlns:a16="http://schemas.microsoft.com/office/drawing/2014/main" id="{404E6137-9F38-C5C4-EFB3-F7D4E51999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27225"/>
            <a:ext cx="8229600" cy="4525963"/>
          </a:xfrm>
        </p:spPr>
        <p:txBody>
          <a:bodyPr/>
          <a:lstStyle/>
          <a:p>
            <a:r>
              <a:rPr lang="en-CA" altLang="en-US"/>
              <a:t>All nitrate nitrogen and 1% ammonium coming with calcium nitrate</a:t>
            </a:r>
          </a:p>
          <a:p>
            <a:r>
              <a:rPr lang="en-CA" altLang="en-US"/>
              <a:t>Higher N:K ratio for a balanced growth</a:t>
            </a:r>
          </a:p>
          <a:p>
            <a:r>
              <a:rPr lang="en-CA" altLang="en-US"/>
              <a:t>Always used at 1.6 grams/L to provide a balanced amount of trace element</a:t>
            </a:r>
          </a:p>
          <a:p>
            <a:r>
              <a:rPr lang="en-CA" altLang="en-US"/>
              <a:t>Adequate magnesium</a:t>
            </a:r>
          </a:p>
          <a:p>
            <a:r>
              <a:rPr lang="en-CA" altLang="en-US"/>
              <a:t>Plus factor is a blend of special seaweed extract from Norway</a:t>
            </a:r>
          </a:p>
        </p:txBody>
      </p:sp>
      <p:sp>
        <p:nvSpPr>
          <p:cNvPr id="118788" name="Date Placeholder 3">
            <a:extLst>
              <a:ext uri="{FF2B5EF4-FFF2-40B4-BE49-F238E27FC236}">
                <a16:creationId xmlns:a16="http://schemas.microsoft.com/office/drawing/2014/main" id="{13D7A03C-00BE-CD6F-1047-70D6BA83F66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177AE4-0061-0C4E-86F7-DBC792EF8C1D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18789" name="Footer Placeholder 4">
            <a:extLst>
              <a:ext uri="{FF2B5EF4-FFF2-40B4-BE49-F238E27FC236}">
                <a16:creationId xmlns:a16="http://schemas.microsoft.com/office/drawing/2014/main" id="{B1ADD06B-CC7B-9958-4349-E872939E00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18790" name="Slide Number Placeholder 5">
            <a:extLst>
              <a:ext uri="{FF2B5EF4-FFF2-40B4-BE49-F238E27FC236}">
                <a16:creationId xmlns:a16="http://schemas.microsoft.com/office/drawing/2014/main" id="{9F967B96-BCE2-90CD-DEE7-0BBFDA9EB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5F748F-83FD-A54E-8592-518765A32FC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4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Content Placeholder 1">
            <a:extLst>
              <a:ext uri="{FF2B5EF4-FFF2-40B4-BE49-F238E27FC236}">
                <a16:creationId xmlns:a16="http://schemas.microsoft.com/office/drawing/2014/main" id="{64F1D30A-3574-6BE6-BFB5-07A135A87F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/>
              <a:t>A Zoom link will be sent to AGGA members and others who are intrested. </a:t>
            </a:r>
          </a:p>
        </p:txBody>
      </p:sp>
      <p:sp>
        <p:nvSpPr>
          <p:cNvPr id="119811" name="Title 2">
            <a:extLst>
              <a:ext uri="{FF2B5EF4-FFF2-40B4-BE49-F238E27FC236}">
                <a16:creationId xmlns:a16="http://schemas.microsoft.com/office/drawing/2014/main" id="{6B2B0BEE-9306-F6F8-B33A-36614C838A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Greenhouse Chat is all set starting Feb. 12</a:t>
            </a:r>
          </a:p>
        </p:txBody>
      </p:sp>
      <p:sp>
        <p:nvSpPr>
          <p:cNvPr id="119812" name="Date Placeholder 3">
            <a:extLst>
              <a:ext uri="{FF2B5EF4-FFF2-40B4-BE49-F238E27FC236}">
                <a16:creationId xmlns:a16="http://schemas.microsoft.com/office/drawing/2014/main" id="{C4DFE64D-732F-D981-33DC-18F5654B570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5E9C3F-A2FC-7B49-B4CC-681AB786F446}" type="datetime1">
              <a:rPr lang="en-US" altLang="en-US" smtClean="0">
                <a:cs typeface="Arial" panose="020B0604020202020204" pitchFamily="34" charset="0"/>
              </a:rPr>
              <a:pPr/>
              <a:t>2/16/24</a:t>
            </a:fld>
            <a:endParaRPr lang="en-CA" altLang="en-US">
              <a:cs typeface="Arial" panose="020B0604020202020204" pitchFamily="34" charset="0"/>
            </a:endParaRPr>
          </a:p>
        </p:txBody>
      </p:sp>
      <p:sp>
        <p:nvSpPr>
          <p:cNvPr id="119813" name="Footer Placeholder 4">
            <a:extLst>
              <a:ext uri="{FF2B5EF4-FFF2-40B4-BE49-F238E27FC236}">
                <a16:creationId xmlns:a16="http://schemas.microsoft.com/office/drawing/2014/main" id="{C8F01C8D-F35B-94D0-7B8B-DE6321D737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CA" altLang="en-US">
                <a:cs typeface="Arial" panose="020B0604020202020204" pitchFamily="34" charset="0"/>
              </a:rPr>
              <a:t>SGGA Feb 8 2024 workshop on water</a:t>
            </a:r>
          </a:p>
        </p:txBody>
      </p:sp>
      <p:sp>
        <p:nvSpPr>
          <p:cNvPr id="119814" name="Slide Number Placeholder 5">
            <a:extLst>
              <a:ext uri="{FF2B5EF4-FFF2-40B4-BE49-F238E27FC236}">
                <a16:creationId xmlns:a16="http://schemas.microsoft.com/office/drawing/2014/main" id="{3B36931C-272C-84A4-5C99-2AA7E61C7D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3119F8-4AFD-E445-B33B-973E718C9A78}" type="slidenum">
              <a:rPr lang="en-CA" altLang="en-US" smtClean="0">
                <a:cs typeface="Arial" panose="020B0604020202020204" pitchFamily="34" charset="0"/>
              </a:rPr>
              <a:pPr/>
              <a:t>69</a:t>
            </a:fld>
            <a:endParaRPr lang="en-CA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>
            <a:extLst>
              <a:ext uri="{FF2B5EF4-FFF2-40B4-BE49-F238E27FC236}">
                <a16:creationId xmlns:a16="http://schemas.microsoft.com/office/drawing/2014/main" id="{9755C449-B4DA-D3CD-0CDF-0E6960709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Greenhouse Chat</a:t>
            </a:r>
          </a:p>
        </p:txBody>
      </p:sp>
      <p:sp>
        <p:nvSpPr>
          <p:cNvPr id="120835" name="Date Placeholder 3">
            <a:extLst>
              <a:ext uri="{FF2B5EF4-FFF2-40B4-BE49-F238E27FC236}">
                <a16:creationId xmlns:a16="http://schemas.microsoft.com/office/drawing/2014/main" id="{15A1ACD7-666F-4CA2-3701-6D49336AF91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78273C-5E8A-494B-AE41-4F803C20C60E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20836" name="Footer Placeholder 4">
            <a:extLst>
              <a:ext uri="{FF2B5EF4-FFF2-40B4-BE49-F238E27FC236}">
                <a16:creationId xmlns:a16="http://schemas.microsoft.com/office/drawing/2014/main" id="{A02FD345-E3E7-3B6D-8FA0-99DDBF3501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20837" name="Slide Number Placeholder 5">
            <a:extLst>
              <a:ext uri="{FF2B5EF4-FFF2-40B4-BE49-F238E27FC236}">
                <a16:creationId xmlns:a16="http://schemas.microsoft.com/office/drawing/2014/main" id="{0FB85AD0-7063-0C8A-3EFA-CC7296E776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71335B-A5F6-6641-B903-B3AF67857DB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70</a:t>
            </a:fld>
            <a:endParaRPr lang="en-US" altLang="en-US" sz="1400"/>
          </a:p>
        </p:txBody>
      </p:sp>
      <p:sp>
        <p:nvSpPr>
          <p:cNvPr id="120838" name="Rectangle 1">
            <a:extLst>
              <a:ext uri="{FF2B5EF4-FFF2-40B4-BE49-F238E27FC236}">
                <a16:creationId xmlns:a16="http://schemas.microsoft.com/office/drawing/2014/main" id="{10BF86E4-CB10-E573-8F3E-60F9D00E47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77963"/>
            <a:ext cx="8428038" cy="4770437"/>
          </a:xfrm>
        </p:spPr>
        <p:txBody>
          <a:bodyPr wrap="none" anchor="ctr">
            <a:spAutoFit/>
          </a:bodyPr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Topic: AGGA Chat 2024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Time: Feb 12, 2024 07:00 PM Edmonton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         Every 2 weeks on Mon, until Jun 17, 2024, 10 occurrence(s)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         Feb 12, 2024 07:00 PM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         Feb 26, 2024 07:00 PM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         Mar 11, 2024 07:00 PM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         Mar 25, 2024 07:00 PM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         Apr 8, 2024 07:00 PM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         Apr 22, 2024 07:00 PM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         May 6, 2024 07:00 PM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         May 20, 2024 07:00 PM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         Jun 3, 2024 07:00 PM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         Jun 17, 2024 07:00 PM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Join Zoom Meeting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 u="sng">
                <a:solidFill>
                  <a:srgbClr val="1155CC"/>
                </a:solidFill>
                <a:cs typeface="Calibri" panose="020F0502020204030204" pitchFamily="34" charset="0"/>
                <a:hlinkClick r:id="rId2"/>
              </a:rPr>
              <a:t>https://us06web.zoom.us/j/83871639568?pwd=9QmXMJdBG3NGPr62eVVo5BgKbB2w9j.1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Meeting ID: 838 7163 9568</a:t>
            </a:r>
            <a:b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</a:br>
            <a:r>
              <a:rPr lang="en-CA" altLang="en-US" sz="1600">
                <a:solidFill>
                  <a:srgbClr val="222222"/>
                </a:solidFill>
                <a:cs typeface="Calibri" panose="020F0502020204030204" pitchFamily="34" charset="0"/>
              </a:rPr>
              <a:t>Passcode: 499043</a:t>
            </a:r>
            <a:endParaRPr lang="en-CA" altLang="en-US" sz="16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Date Placeholder 3">
            <a:extLst>
              <a:ext uri="{FF2B5EF4-FFF2-40B4-BE49-F238E27FC236}">
                <a16:creationId xmlns:a16="http://schemas.microsoft.com/office/drawing/2014/main" id="{68146DC2-9BD5-007C-AAE7-29622A6EB52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BA0CFE-8113-0E4B-A737-49A46E99FBED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2/16/24</a:t>
            </a:fld>
            <a:endParaRPr lang="en-US" altLang="en-US" sz="1400"/>
          </a:p>
        </p:txBody>
      </p:sp>
      <p:sp>
        <p:nvSpPr>
          <p:cNvPr id="121859" name="Footer Placeholder 4">
            <a:extLst>
              <a:ext uri="{FF2B5EF4-FFF2-40B4-BE49-F238E27FC236}">
                <a16:creationId xmlns:a16="http://schemas.microsoft.com/office/drawing/2014/main" id="{B4D8A497-8CF2-EF9F-3D03-9E0288DB4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/>
              <a:t>SGGA Feb 8 2024 workshop on water</a:t>
            </a:r>
            <a:endParaRPr lang="en-US" altLang="en-US" sz="1400"/>
          </a:p>
        </p:txBody>
      </p:sp>
      <p:sp>
        <p:nvSpPr>
          <p:cNvPr id="121860" name="Slide Number Placeholder 5">
            <a:extLst>
              <a:ext uri="{FF2B5EF4-FFF2-40B4-BE49-F238E27FC236}">
                <a16:creationId xmlns:a16="http://schemas.microsoft.com/office/drawing/2014/main" id="{DD7F5CCD-454E-7A35-AA24-2093CE80B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55C5DD3-F9D7-CA4D-BEEF-E162B84E4AB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400"/>
          </a:p>
        </p:txBody>
      </p:sp>
      <p:sp>
        <p:nvSpPr>
          <p:cNvPr id="121861" name="Rectangle 2">
            <a:extLst>
              <a:ext uri="{FF2B5EF4-FFF2-40B4-BE49-F238E27FC236}">
                <a16:creationId xmlns:a16="http://schemas.microsoft.com/office/drawing/2014/main" id="{5A019FD3-01C6-3699-0E5E-CE7B13F716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Summary</a:t>
            </a:r>
          </a:p>
        </p:txBody>
      </p:sp>
      <p:sp>
        <p:nvSpPr>
          <p:cNvPr id="121862" name="Rectangle 3">
            <a:extLst>
              <a:ext uri="{FF2B5EF4-FFF2-40B4-BE49-F238E27FC236}">
                <a16:creationId xmlns:a16="http://schemas.microsoft.com/office/drawing/2014/main" id="{AAC587E1-8E9A-1335-845D-A355820DE5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Water use in greenhouse is determined by the crops, growing media, sunlight, growth stage and other uses.</a:t>
            </a:r>
          </a:p>
          <a:p>
            <a:pPr eaLnBrk="1" hangingPunct="1"/>
            <a:r>
              <a:rPr lang="en-US" altLang="en-US"/>
              <a:t> Basic understanding of quality is needed</a:t>
            </a:r>
          </a:p>
          <a:p>
            <a:pPr eaLnBrk="1" hangingPunct="1"/>
            <a:r>
              <a:rPr lang="en-US" altLang="en-US"/>
              <a:t> Automation where possible</a:t>
            </a:r>
          </a:p>
          <a:p>
            <a:pPr eaLnBrk="1" hangingPunct="1"/>
            <a:r>
              <a:rPr lang="en-US" altLang="en-US"/>
              <a:t> Water treatment options must be understood to make good decisions.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5560</TotalTime>
  <Words>2916</Words>
  <Application>Microsoft Macintosh PowerPoint</Application>
  <PresentationFormat>On-screen Show (4:3)</PresentationFormat>
  <Paragraphs>666</Paragraphs>
  <Slides>71</Slides>
  <Notes>46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82" baseType="lpstr">
      <vt:lpstr>Arial</vt:lpstr>
      <vt:lpstr>Times New Roman</vt:lpstr>
      <vt:lpstr>Wingdings</vt:lpstr>
      <vt:lpstr>SimSun</vt:lpstr>
      <vt:lpstr>Calibri</vt:lpstr>
      <vt:lpstr>Monotype Sorts</vt:lpstr>
      <vt:lpstr>Tahoma</vt:lpstr>
      <vt:lpstr>Verdana</vt:lpstr>
      <vt:lpstr>Default Design</vt:lpstr>
      <vt:lpstr>Microsoft PowerPoint Slide</vt:lpstr>
      <vt:lpstr>Microsoft Word Document</vt:lpstr>
      <vt:lpstr>PowerPoint Presentation</vt:lpstr>
      <vt:lpstr>PowerPoint Presentation</vt:lpstr>
      <vt:lpstr>PowerPoint Presentation</vt:lpstr>
      <vt:lpstr>PowerPoint Presentation</vt:lpstr>
      <vt:lpstr>Water security, quality and getting ready for a drought</vt:lpstr>
      <vt:lpstr>  Water security is knowing all about water use from A to Z</vt:lpstr>
      <vt:lpstr>Greenhouse farming water is becoming ever-scarcer: what are the alternatives? </vt:lpstr>
      <vt:lpstr> Global Perspective</vt:lpstr>
      <vt:lpstr>There is a story behind this</vt:lpstr>
      <vt:lpstr>Water: Fascinating Facts</vt:lpstr>
      <vt:lpstr>Understanding the business of plants</vt:lpstr>
      <vt:lpstr>The Fundamental process</vt:lpstr>
      <vt:lpstr>Water regulator stomata and food storage chloroplasts</vt:lpstr>
      <vt:lpstr>Plant’s nutrient needs</vt:lpstr>
      <vt:lpstr>Plant’s needs of minerals/nutrients</vt:lpstr>
      <vt:lpstr>Water: facts</vt:lpstr>
      <vt:lpstr>Water: facts</vt:lpstr>
      <vt:lpstr>Water use in greenhouse</vt:lpstr>
      <vt:lpstr>Greenhouse water use in various  greenhouses</vt:lpstr>
      <vt:lpstr>Greenhouse water 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Water Quantity</vt:lpstr>
      <vt:lpstr>Water Quantity</vt:lpstr>
      <vt:lpstr>Water Legislation</vt:lpstr>
      <vt:lpstr> Water: Chemical Quality</vt:lpstr>
      <vt:lpstr>Another water analysis </vt:lpstr>
      <vt:lpstr>Water: Chemical Quality</vt:lpstr>
      <vt:lpstr> Water quality depends on several factors</vt:lpstr>
      <vt:lpstr>Making Decisions</vt:lpstr>
      <vt:lpstr>Making decisions</vt:lpstr>
      <vt:lpstr>E.C.</vt:lpstr>
      <vt:lpstr>Specific ions</vt:lpstr>
      <vt:lpstr>Specific ions</vt:lpstr>
      <vt:lpstr>Specific Ions</vt:lpstr>
      <vt:lpstr>Specific Ions</vt:lpstr>
      <vt:lpstr>Specific ions</vt:lpstr>
      <vt:lpstr>Water Applications – Hand water</vt:lpstr>
      <vt:lpstr> Flood Systems</vt:lpstr>
      <vt:lpstr>Flood Systems- Algae</vt:lpstr>
      <vt:lpstr>Water Treatment</vt:lpstr>
      <vt:lpstr>Water Applications</vt:lpstr>
      <vt:lpstr>Water Applications</vt:lpstr>
      <vt:lpstr>Water Applications</vt:lpstr>
      <vt:lpstr>Water use in greenhouses</vt:lpstr>
      <vt:lpstr>Water treatment</vt:lpstr>
      <vt:lpstr>Water contamination</vt:lpstr>
      <vt:lpstr>Herbicide contamination</vt:lpstr>
      <vt:lpstr>Herbicide</vt:lpstr>
      <vt:lpstr>Herbicide Contamination</vt:lpstr>
      <vt:lpstr>Algae control in ponds</vt:lpstr>
      <vt:lpstr>Algae control</vt:lpstr>
      <vt:lpstr>Microbial Contamination</vt:lpstr>
      <vt:lpstr>Leaching data</vt:lpstr>
      <vt:lpstr>Fertilizers</vt:lpstr>
      <vt:lpstr>Plants Needs</vt:lpstr>
      <vt:lpstr>Premade Fertilizers</vt:lpstr>
      <vt:lpstr>Some mistakes about the use of fertilizers</vt:lpstr>
      <vt:lpstr>5-6-27 Plus is a new gen fertilizer used with Calcium nitrate</vt:lpstr>
      <vt:lpstr>Greenhouse Chat is all set starting Feb. 12</vt:lpstr>
      <vt:lpstr>Greenhouse Chat</vt:lpstr>
      <vt:lpstr>Summary</vt:lpstr>
    </vt:vector>
  </TitlesOfParts>
  <Company>Alberta Agriculutre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From Heaven to Harvest</dc:title>
  <dc:creator>Information Technology</dc:creator>
  <cp:lastModifiedBy>Tyler Heshka</cp:lastModifiedBy>
  <cp:revision>88</cp:revision>
  <cp:lastPrinted>2000-11-08T21:27:44Z</cp:lastPrinted>
  <dcterms:created xsi:type="dcterms:W3CDTF">2000-11-01T22:41:42Z</dcterms:created>
  <dcterms:modified xsi:type="dcterms:W3CDTF">2024-02-16T16:10:35Z</dcterms:modified>
</cp:coreProperties>
</file>