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78" r:id="rId3"/>
    <p:sldId id="258" r:id="rId4"/>
    <p:sldId id="259" r:id="rId5"/>
    <p:sldId id="260" r:id="rId6"/>
    <p:sldId id="263" r:id="rId7"/>
    <p:sldId id="265" r:id="rId8"/>
    <p:sldId id="266" r:id="rId9"/>
    <p:sldId id="267" r:id="rId10"/>
    <p:sldId id="270" r:id="rId11"/>
    <p:sldId id="271" r:id="rId12"/>
    <p:sldId id="374" r:id="rId13"/>
    <p:sldId id="375" r:id="rId14"/>
    <p:sldId id="376" r:id="rId15"/>
    <p:sldId id="377" r:id="rId16"/>
    <p:sldId id="272" r:id="rId17"/>
    <p:sldId id="276" r:id="rId18"/>
    <p:sldId id="277" r:id="rId19"/>
    <p:sldId id="278" r:id="rId20"/>
    <p:sldId id="279" r:id="rId21"/>
    <p:sldId id="298" r:id="rId22"/>
    <p:sldId id="299" r:id="rId23"/>
    <p:sldId id="303" r:id="rId24"/>
    <p:sldId id="304" r:id="rId25"/>
    <p:sldId id="305" r:id="rId26"/>
    <p:sldId id="306" r:id="rId27"/>
    <p:sldId id="307" r:id="rId28"/>
    <p:sldId id="313" r:id="rId29"/>
    <p:sldId id="322" r:id="rId30"/>
    <p:sldId id="323" r:id="rId31"/>
    <p:sldId id="327" r:id="rId32"/>
    <p:sldId id="340" r:id="rId33"/>
    <p:sldId id="345" r:id="rId34"/>
    <p:sldId id="346" r:id="rId35"/>
    <p:sldId id="350" r:id="rId36"/>
    <p:sldId id="355" r:id="rId37"/>
    <p:sldId id="356" r:id="rId38"/>
    <p:sldId id="357" r:id="rId39"/>
    <p:sldId id="358" r:id="rId40"/>
    <p:sldId id="359" r:id="rId41"/>
    <p:sldId id="360" r:id="rId42"/>
    <p:sldId id="361" r:id="rId43"/>
    <p:sldId id="362" r:id="rId44"/>
    <p:sldId id="363" r:id="rId45"/>
    <p:sldId id="364" r:id="rId46"/>
    <p:sldId id="365" r:id="rId47"/>
    <p:sldId id="371" r:id="rId48"/>
    <p:sldId id="372" r:id="rId49"/>
    <p:sldId id="373" r:id="rId50"/>
    <p:sldId id="37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56"/>
      </p:cViewPr>
      <p:guideLst/>
    </p:cSldViewPr>
  </p:slideViewPr>
  <p:notesTextViewPr>
    <p:cViewPr>
      <p:scale>
        <a:sx n="1" d="1"/>
        <a:sy n="1" d="1"/>
      </p:scale>
      <p:origin x="0" y="0"/>
    </p:cViewPr>
  </p:notesTextViewPr>
  <p:sorterViewPr>
    <p:cViewPr varScale="1">
      <p:scale>
        <a:sx n="100" d="100"/>
        <a:sy n="100" d="100"/>
      </p:scale>
      <p:origin x="0" y="-208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53B80A-FF7F-49D5-BD51-185C005D2EF1}" type="datetimeFigureOut">
              <a:rPr lang="en-CA" smtClean="0"/>
              <a:t>2024-02-06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EF09C6-00A6-4062-9739-1F0E5316A607}" type="slidenum">
              <a:rPr lang="en-CA" smtClean="0"/>
              <a:t>‹#›</a:t>
            </a:fld>
            <a:endParaRPr lang="en-CA"/>
          </a:p>
        </p:txBody>
      </p:sp>
    </p:spTree>
    <p:extLst>
      <p:ext uri="{BB962C8B-B14F-4D97-AF65-F5344CB8AC3E}">
        <p14:creationId xmlns:p14="http://schemas.microsoft.com/office/powerpoint/2010/main" val="1029451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AE8F0D6-183B-4B2A-A58B-1ECAD96C1AC0}" type="slidenum">
              <a:rPr lang="en-US" smtClean="0">
                <a:latin typeface="Arial" panose="020B0604020202020204" pitchFamily="34" charset="0"/>
              </a:rPr>
              <a:pPr>
                <a:spcBef>
                  <a:spcPct val="0"/>
                </a:spcBef>
              </a:pPr>
              <a:t>21</a:t>
            </a:fld>
            <a:endParaRPr lang="en-US">
              <a:latin typeface="Arial" panose="020B0604020202020204" pitchFamily="34" charset="0"/>
            </a:endParaRPr>
          </a:p>
        </p:txBody>
      </p:sp>
      <p:sp>
        <p:nvSpPr>
          <p:cNvPr id="22016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2016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On alyssum a patch…once there’s a dense canopy, Rhizoc can spread easily across a flat, even a plug tray wherein plants have their individual ocmpartments</a:t>
            </a:r>
          </a:p>
        </p:txBody>
      </p:sp>
    </p:spTree>
    <p:extLst>
      <p:ext uri="{BB962C8B-B14F-4D97-AF65-F5344CB8AC3E}">
        <p14:creationId xmlns:p14="http://schemas.microsoft.com/office/powerpoint/2010/main" val="1606644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7BDB30C-21F9-42B1-8938-F3E805BDE66D}" type="slidenum">
              <a:rPr lang="en-US" smtClean="0">
                <a:latin typeface="Arial" panose="020B0604020202020204" pitchFamily="34" charset="0"/>
              </a:rPr>
              <a:pPr>
                <a:spcBef>
                  <a:spcPct val="0"/>
                </a:spcBef>
              </a:pPr>
              <a:t>22</a:t>
            </a:fld>
            <a:endParaRPr lang="en-US">
              <a:latin typeface="Arial" panose="020B0604020202020204" pitchFamily="34" charset="0"/>
            </a:endParaRPr>
          </a:p>
        </p:txBody>
      </p:sp>
      <p:sp>
        <p:nvSpPr>
          <p:cNvPr id="2222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610340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748AAA-D84C-405A-82B4-26CF888B3650}" type="slidenum">
              <a:rPr lang="en-US" smtClean="0">
                <a:latin typeface="Arial" panose="020B0604020202020204" pitchFamily="34" charset="0"/>
              </a:rPr>
              <a:pPr>
                <a:spcBef>
                  <a:spcPct val="0"/>
                </a:spcBef>
              </a:pPr>
              <a:t>23</a:t>
            </a:fld>
            <a:endParaRPr lang="en-US">
              <a:latin typeface="Arial" panose="020B0604020202020204" pitchFamily="34" charset="0"/>
            </a:endParaRPr>
          </a:p>
        </p:txBody>
      </p:sp>
      <p:sp>
        <p:nvSpPr>
          <p:cNvPr id="230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889831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96EB4B-4CDE-4C55-83F9-661E930B9108}" type="slidenum">
              <a:rPr lang="en-US" smtClean="0">
                <a:latin typeface="Arial" panose="020B0604020202020204" pitchFamily="34" charset="0"/>
              </a:rPr>
              <a:pPr>
                <a:spcBef>
                  <a:spcPct val="0"/>
                </a:spcBef>
              </a:pPr>
              <a:t>24</a:t>
            </a:fld>
            <a:endParaRPr lang="en-US">
              <a:latin typeface="Arial" panose="020B0604020202020204" pitchFamily="34" charset="0"/>
            </a:endParaRPr>
          </a:p>
        </p:txBody>
      </p:sp>
      <p:sp>
        <p:nvSpPr>
          <p:cNvPr id="232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472207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D1248EC-8CCB-41A6-A730-022D29CBCD1B}" type="slidenum">
              <a:rPr lang="en-US" smtClean="0">
                <a:latin typeface="Arial" panose="020B0604020202020204" pitchFamily="34" charset="0"/>
              </a:rPr>
              <a:pPr>
                <a:spcBef>
                  <a:spcPct val="0"/>
                </a:spcBef>
              </a:pPr>
              <a:t>25</a:t>
            </a:fld>
            <a:endParaRPr lang="en-US">
              <a:latin typeface="Arial" panose="020B0604020202020204" pitchFamily="34" charset="0"/>
            </a:endParaRPr>
          </a:p>
        </p:txBody>
      </p:sp>
      <p:sp>
        <p:nvSpPr>
          <p:cNvPr id="234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2596161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A286859-A5CE-4115-A031-9E69C1DB83D1}" type="slidenum">
              <a:rPr lang="en-US" smtClean="0">
                <a:latin typeface="Arial" panose="020B0604020202020204" pitchFamily="34" charset="0"/>
              </a:rPr>
              <a:pPr>
                <a:spcBef>
                  <a:spcPct val="0"/>
                </a:spcBef>
              </a:pPr>
              <a:t>26</a:t>
            </a:fld>
            <a:endParaRPr lang="en-US">
              <a:latin typeface="Arial" panose="020B0604020202020204" pitchFamily="34" charset="0"/>
            </a:endParaRPr>
          </a:p>
        </p:txBody>
      </p:sp>
      <p:sp>
        <p:nvSpPr>
          <p:cNvPr id="2365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842207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90C12C0-DFF8-454C-96F1-5168695C5BD8}" type="slidenum">
              <a:rPr lang="en-US" smtClean="0">
                <a:latin typeface="Arial" panose="020B0604020202020204" pitchFamily="34" charset="0"/>
              </a:rPr>
              <a:pPr>
                <a:spcBef>
                  <a:spcPct val="0"/>
                </a:spcBef>
              </a:pPr>
              <a:t>27</a:t>
            </a:fld>
            <a:endParaRPr lang="en-US">
              <a:latin typeface="Arial" panose="020B0604020202020204" pitchFamily="34" charset="0"/>
            </a:endParaRPr>
          </a:p>
        </p:txBody>
      </p:sp>
      <p:sp>
        <p:nvSpPr>
          <p:cNvPr id="2385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973119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F6F26C7-9CC1-43B4-8BFC-B4FCB32C4D96}" type="slidenum">
              <a:rPr lang="en-US" smtClean="0">
                <a:latin typeface="Arial" panose="020B0604020202020204" pitchFamily="34" charset="0"/>
              </a:rPr>
              <a:pPr>
                <a:spcBef>
                  <a:spcPct val="0"/>
                </a:spcBef>
              </a:pPr>
              <a:t>28</a:t>
            </a:fld>
            <a:endParaRPr lang="en-US">
              <a:latin typeface="Arial" panose="020B0604020202020204" pitchFamily="34" charset="0"/>
            </a:endParaRPr>
          </a:p>
        </p:txBody>
      </p:sp>
      <p:sp>
        <p:nvSpPr>
          <p:cNvPr id="25088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5088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Canker at the base of an impatiens plant…Rhizoc attacks plants at the soil line</a:t>
            </a:r>
          </a:p>
        </p:txBody>
      </p:sp>
    </p:spTree>
    <p:extLst>
      <p:ext uri="{BB962C8B-B14F-4D97-AF65-F5344CB8AC3E}">
        <p14:creationId xmlns:p14="http://schemas.microsoft.com/office/powerpoint/2010/main" val="3953628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4E2FA05-A260-4B8D-B146-334DECC0BF3F}" type="slidenum">
              <a:rPr lang="en-US" smtClean="0">
                <a:latin typeface="Arial" panose="020B0604020202020204" pitchFamily="34" charset="0"/>
              </a:rPr>
              <a:pPr>
                <a:spcBef>
                  <a:spcPct val="0"/>
                </a:spcBef>
              </a:pPr>
              <a:t>29</a:t>
            </a:fld>
            <a:endParaRPr lang="en-US">
              <a:latin typeface="Arial" panose="020B0604020202020204" pitchFamily="34" charset="0"/>
            </a:endParaRPr>
          </a:p>
        </p:txBody>
      </p:sp>
      <p:sp>
        <p:nvSpPr>
          <p:cNvPr id="26624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6624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Wilt on a poinsettia could be due to many different pathogens….</a:t>
            </a:r>
          </a:p>
        </p:txBody>
      </p:sp>
    </p:spTree>
    <p:extLst>
      <p:ext uri="{BB962C8B-B14F-4D97-AF65-F5344CB8AC3E}">
        <p14:creationId xmlns:p14="http://schemas.microsoft.com/office/powerpoint/2010/main" val="932519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278AADA-9D29-45F8-9D46-DD67DD1349ED}" type="slidenum">
              <a:rPr lang="en-US" smtClean="0">
                <a:latin typeface="Arial" panose="020B0604020202020204" pitchFamily="34" charset="0"/>
              </a:rPr>
              <a:pPr>
                <a:spcBef>
                  <a:spcPct val="0"/>
                </a:spcBef>
              </a:pPr>
              <a:t>30</a:t>
            </a:fld>
            <a:endParaRPr lang="en-US">
              <a:latin typeface="Arial" panose="020B0604020202020204" pitchFamily="34" charset="0"/>
            </a:endParaRPr>
          </a:p>
        </p:txBody>
      </p:sp>
      <p:sp>
        <p:nvSpPr>
          <p:cNvPr id="26829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6829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Thielaviopsis may cause browning of the roots, and sometimes dark spore structures are seen at the base of the stem.</a:t>
            </a:r>
          </a:p>
        </p:txBody>
      </p:sp>
    </p:spTree>
    <p:extLst>
      <p:ext uri="{BB962C8B-B14F-4D97-AF65-F5344CB8AC3E}">
        <p14:creationId xmlns:p14="http://schemas.microsoft.com/office/powerpoint/2010/main" val="4162071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C76862-C661-494B-9E5E-F010606E046A}" type="slidenum">
              <a:rPr lang="en-US" smtClean="0">
                <a:latin typeface="Arial" panose="020B0604020202020204" pitchFamily="34" charset="0"/>
              </a:rPr>
              <a:pPr>
                <a:spcBef>
                  <a:spcPct val="0"/>
                </a:spcBef>
              </a:pPr>
              <a:t>31</a:t>
            </a:fld>
            <a:endParaRPr lang="en-US">
              <a:latin typeface="Arial" panose="020B0604020202020204" pitchFamily="34" charset="0"/>
            </a:endParaRPr>
          </a:p>
        </p:txBody>
      </p:sp>
      <p:sp>
        <p:nvSpPr>
          <p:cNvPr id="27648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7648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Geranium </a:t>
            </a:r>
          </a:p>
        </p:txBody>
      </p:sp>
    </p:spTree>
    <p:extLst>
      <p:ext uri="{BB962C8B-B14F-4D97-AF65-F5344CB8AC3E}">
        <p14:creationId xmlns:p14="http://schemas.microsoft.com/office/powerpoint/2010/main" val="302048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BAA43EA-E507-419B-BA58-AF9010193B1E}" type="slidenum">
              <a:rPr lang="en-US" smtClean="0">
                <a:latin typeface="Arial" panose="020B0604020202020204" pitchFamily="34" charset="0"/>
              </a:rPr>
              <a:pPr>
                <a:spcBef>
                  <a:spcPct val="0"/>
                </a:spcBef>
              </a:pPr>
              <a:t>32</a:t>
            </a:fld>
            <a:endParaRPr lang="en-US">
              <a:latin typeface="Arial" panose="020B0604020202020204" pitchFamily="34" charset="0"/>
            </a:endParaRPr>
          </a:p>
        </p:txBody>
      </p:sp>
      <p:sp>
        <p:nvSpPr>
          <p:cNvPr id="3031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2052215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E6C1300-D1D1-48D4-A763-1FE1324A2DEA}" type="slidenum">
              <a:rPr lang="en-US" smtClean="0">
                <a:latin typeface="Arial" panose="020B0604020202020204" pitchFamily="34" charset="0"/>
              </a:rPr>
              <a:pPr>
                <a:spcBef>
                  <a:spcPct val="0"/>
                </a:spcBef>
              </a:pPr>
              <a:t>33</a:t>
            </a:fld>
            <a:endParaRPr lang="en-US">
              <a:latin typeface="Arial" panose="020B0604020202020204" pitchFamily="34" charset="0"/>
            </a:endParaRPr>
          </a:p>
        </p:txBody>
      </p:sp>
      <p:sp>
        <p:nvSpPr>
          <p:cNvPr id="31334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1334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Ps. syringae or Ps. cichorii may attack impatiens if leaf wetness is available for extended periods (Ps. syringae likes cooler conditions than Ps. cichorii)</a:t>
            </a:r>
          </a:p>
        </p:txBody>
      </p:sp>
    </p:spTree>
    <p:extLst>
      <p:ext uri="{BB962C8B-B14F-4D97-AF65-F5344CB8AC3E}">
        <p14:creationId xmlns:p14="http://schemas.microsoft.com/office/powerpoint/2010/main" val="1228165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D3C42CE-804E-4936-BF76-E4A0F14B6C8F}" type="slidenum">
              <a:rPr lang="en-US" smtClean="0">
                <a:latin typeface="Arial" panose="020B0604020202020204" pitchFamily="34" charset="0"/>
              </a:rPr>
              <a:pPr>
                <a:spcBef>
                  <a:spcPct val="0"/>
                </a:spcBef>
              </a:pPr>
              <a:t>34</a:t>
            </a:fld>
            <a:endParaRPr lang="en-US">
              <a:latin typeface="Arial" panose="020B0604020202020204" pitchFamily="34" charset="0"/>
            </a:endParaRPr>
          </a:p>
        </p:txBody>
      </p:sp>
      <p:sp>
        <p:nvSpPr>
          <p:cNvPr id="31539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1539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Hard to separate visually from Alternaria leaf spot…both can show angular leaf spots with haloes.</a:t>
            </a:r>
          </a:p>
        </p:txBody>
      </p:sp>
    </p:spTree>
    <p:extLst>
      <p:ext uri="{BB962C8B-B14F-4D97-AF65-F5344CB8AC3E}">
        <p14:creationId xmlns:p14="http://schemas.microsoft.com/office/powerpoint/2010/main" val="564490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7653ED4-6C98-49E7-AA72-547561806C4B}" type="slidenum">
              <a:rPr lang="en-US" smtClean="0">
                <a:latin typeface="Arial" panose="020B0604020202020204" pitchFamily="34" charset="0"/>
              </a:rPr>
              <a:pPr>
                <a:spcBef>
                  <a:spcPct val="0"/>
                </a:spcBef>
              </a:pPr>
              <a:t>35</a:t>
            </a:fld>
            <a:endParaRPr lang="en-US">
              <a:latin typeface="Arial" panose="020B0604020202020204" pitchFamily="34" charset="0"/>
            </a:endParaRPr>
          </a:p>
        </p:txBody>
      </p:sp>
      <p:sp>
        <p:nvSpPr>
          <p:cNvPr id="32358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2358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The geranium problems that have rocked the industry in recent years (not 2005 thank goodness) have been from introduction of Ralstonia solanacearum Race 3, Biovar 2 from offshore sites into the US and Canada.  Another Ralstonia solanacearum race, Race 1, is endemic to the southern US, and is not cold-hardy, thus is not considered the same level of threat to the N American potato industry</a:t>
            </a:r>
          </a:p>
        </p:txBody>
      </p:sp>
    </p:spTree>
    <p:extLst>
      <p:ext uri="{BB962C8B-B14F-4D97-AF65-F5344CB8AC3E}">
        <p14:creationId xmlns:p14="http://schemas.microsoft.com/office/powerpoint/2010/main" val="2995024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E31E392-57E6-419D-89D5-ACD23DA97AEC}" type="slidenum">
              <a:rPr lang="en-US" smtClean="0">
                <a:latin typeface="Arial" panose="020B0604020202020204" pitchFamily="34" charset="0"/>
              </a:rPr>
              <a:pPr>
                <a:spcBef>
                  <a:spcPct val="0"/>
                </a:spcBef>
              </a:pPr>
              <a:t>36</a:t>
            </a:fld>
            <a:endParaRPr lang="en-US">
              <a:latin typeface="Arial" panose="020B0604020202020204" pitchFamily="34" charset="0"/>
            </a:endParaRPr>
          </a:p>
        </p:txBody>
      </p:sp>
      <p:sp>
        <p:nvSpPr>
          <p:cNvPr id="33382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3382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Impatiens leaves may show zonate concentric patterns from INSV---or merely black spots</a:t>
            </a:r>
          </a:p>
        </p:txBody>
      </p:sp>
    </p:spTree>
    <p:extLst>
      <p:ext uri="{BB962C8B-B14F-4D97-AF65-F5344CB8AC3E}">
        <p14:creationId xmlns:p14="http://schemas.microsoft.com/office/powerpoint/2010/main" val="3476096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1D9C973-91D0-4DB5-834E-A66DBD35F4E2}" type="slidenum">
              <a:rPr lang="en-US" smtClean="0">
                <a:latin typeface="Arial" panose="020B0604020202020204" pitchFamily="34" charset="0"/>
              </a:rPr>
              <a:pPr>
                <a:spcBef>
                  <a:spcPct val="0"/>
                </a:spcBef>
              </a:pPr>
              <a:t>37</a:t>
            </a:fld>
            <a:endParaRPr lang="en-US">
              <a:latin typeface="Arial" panose="020B0604020202020204" pitchFamily="34" charset="0"/>
            </a:endParaRPr>
          </a:p>
        </p:txBody>
      </p:sp>
      <p:sp>
        <p:nvSpPr>
          <p:cNvPr id="33587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3587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The striking mottle on this begonia is not a variegation…it is a typical look of a leaf with INSV.  Brown spots or darkening along veins are also common symptoms on begonia.  </a:t>
            </a:r>
          </a:p>
        </p:txBody>
      </p:sp>
    </p:spTree>
    <p:extLst>
      <p:ext uri="{BB962C8B-B14F-4D97-AF65-F5344CB8AC3E}">
        <p14:creationId xmlns:p14="http://schemas.microsoft.com/office/powerpoint/2010/main" val="3058733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17BDFA9-26B7-4DFC-8666-BCD51B969E76}" type="slidenum">
              <a:rPr lang="en-US" smtClean="0">
                <a:latin typeface="Arial" panose="020B0604020202020204" pitchFamily="34" charset="0"/>
              </a:rPr>
              <a:pPr>
                <a:spcBef>
                  <a:spcPct val="0"/>
                </a:spcBef>
              </a:pPr>
              <a:t>38</a:t>
            </a:fld>
            <a:endParaRPr lang="en-US">
              <a:latin typeface="Arial" panose="020B0604020202020204" pitchFamily="34" charset="0"/>
            </a:endParaRPr>
          </a:p>
        </p:txBody>
      </p:sp>
      <p:sp>
        <p:nvSpPr>
          <p:cNvPr id="337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2884171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8F35B15-00B0-40F3-B62D-355D08A2AEF2}" type="slidenum">
              <a:rPr lang="en-US" smtClean="0">
                <a:latin typeface="Arial" panose="020B0604020202020204" pitchFamily="34" charset="0"/>
              </a:rPr>
              <a:pPr>
                <a:spcBef>
                  <a:spcPct val="0"/>
                </a:spcBef>
              </a:pPr>
              <a:t>39</a:t>
            </a:fld>
            <a:endParaRPr lang="en-US">
              <a:latin typeface="Arial" panose="020B0604020202020204" pitchFamily="34" charset="0"/>
            </a:endParaRPr>
          </a:p>
        </p:txBody>
      </p:sp>
      <p:sp>
        <p:nvSpPr>
          <p:cNvPr id="33997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3997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Symptoms of Western flower thrips feeding on assorted plants….little white patches sometimes decorated with thrips frass.  Seeing this much thrips feeding injury should make you suspicious that there might be INSV around also!  Growers should use yellow sticky cards to keep an eye on their thirps populations</a:t>
            </a:r>
          </a:p>
        </p:txBody>
      </p:sp>
    </p:spTree>
    <p:extLst>
      <p:ext uri="{BB962C8B-B14F-4D97-AF65-F5344CB8AC3E}">
        <p14:creationId xmlns:p14="http://schemas.microsoft.com/office/powerpoint/2010/main" val="8118722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E6E9573-6822-4776-8D57-3EF55A2004FD}" type="slidenum">
              <a:rPr lang="en-US" smtClean="0">
                <a:latin typeface="Arial" panose="020B0604020202020204" pitchFamily="34" charset="0"/>
              </a:rPr>
              <a:pPr>
                <a:spcBef>
                  <a:spcPct val="0"/>
                </a:spcBef>
              </a:pPr>
              <a:t>40</a:t>
            </a:fld>
            <a:endParaRPr lang="en-US">
              <a:latin typeface="Arial" panose="020B0604020202020204" pitchFamily="34" charset="0"/>
            </a:endParaRPr>
          </a:p>
        </p:txBody>
      </p:sp>
      <p:sp>
        <p:nvSpPr>
          <p:cNvPr id="34201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202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Western flower thrips, much enlarged</a:t>
            </a:r>
          </a:p>
          <a:p>
            <a:r>
              <a:rPr lang="en-US"/>
              <a:t>Larvae feed on infected plants and pick up the virus; winged adults transmit</a:t>
            </a:r>
          </a:p>
        </p:txBody>
      </p:sp>
    </p:spTree>
    <p:extLst>
      <p:ext uri="{BB962C8B-B14F-4D97-AF65-F5344CB8AC3E}">
        <p14:creationId xmlns:p14="http://schemas.microsoft.com/office/powerpoint/2010/main" val="2372675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70687DF-0055-4450-8C19-7FEC80BD5428}" type="slidenum">
              <a:rPr lang="en-US" smtClean="0">
                <a:latin typeface="Arial" panose="020B0604020202020204" pitchFamily="34" charset="0"/>
              </a:rPr>
              <a:pPr>
                <a:spcBef>
                  <a:spcPct val="0"/>
                </a:spcBef>
              </a:pPr>
              <a:t>41</a:t>
            </a:fld>
            <a:endParaRPr lang="en-US">
              <a:latin typeface="Arial" panose="020B0604020202020204" pitchFamily="34" charset="0"/>
            </a:endParaRPr>
          </a:p>
        </p:txBody>
      </p:sp>
      <p:sp>
        <p:nvSpPr>
          <p:cNvPr id="3440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406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Heavy thrips feeding on a verbena</a:t>
            </a:r>
          </a:p>
        </p:txBody>
      </p:sp>
    </p:spTree>
    <p:extLst>
      <p:ext uri="{BB962C8B-B14F-4D97-AF65-F5344CB8AC3E}">
        <p14:creationId xmlns:p14="http://schemas.microsoft.com/office/powerpoint/2010/main" val="1933408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B66FCA-35F3-4F01-B86B-E45FCBF34663}" type="slidenum">
              <a:rPr lang="en-US" smtClean="0">
                <a:latin typeface="Arial" panose="020B0604020202020204" pitchFamily="34" charset="0"/>
              </a:rPr>
              <a:pPr>
                <a:spcBef>
                  <a:spcPct val="0"/>
                </a:spcBef>
              </a:pPr>
              <a:t>42</a:t>
            </a:fld>
            <a:endParaRPr lang="en-US">
              <a:latin typeface="Arial" panose="020B0604020202020204" pitchFamily="34" charset="0"/>
            </a:endParaRPr>
          </a:p>
        </p:txBody>
      </p:sp>
      <p:sp>
        <p:nvSpPr>
          <p:cNvPr id="34611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611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Thrips feeding injury on gerbera petals</a:t>
            </a:r>
          </a:p>
        </p:txBody>
      </p:sp>
    </p:spTree>
    <p:extLst>
      <p:ext uri="{BB962C8B-B14F-4D97-AF65-F5344CB8AC3E}">
        <p14:creationId xmlns:p14="http://schemas.microsoft.com/office/powerpoint/2010/main" val="1889112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D704A33-F608-403A-A0D0-BB5A83963057}" type="slidenum">
              <a:rPr lang="en-US" smtClean="0">
                <a:latin typeface="Arial" panose="020B0604020202020204" pitchFamily="34" charset="0"/>
              </a:rPr>
              <a:pPr>
                <a:spcBef>
                  <a:spcPct val="0"/>
                </a:spcBef>
              </a:pPr>
              <a:t>43</a:t>
            </a:fld>
            <a:endParaRPr lang="en-US">
              <a:latin typeface="Arial" panose="020B0604020202020204" pitchFamily="34" charset="0"/>
            </a:endParaRPr>
          </a:p>
        </p:txBody>
      </p:sp>
      <p:sp>
        <p:nvSpPr>
          <p:cNvPr id="34816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816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Western flower thrips on a dahlia flower</a:t>
            </a:r>
          </a:p>
        </p:txBody>
      </p:sp>
    </p:spTree>
    <p:extLst>
      <p:ext uri="{BB962C8B-B14F-4D97-AF65-F5344CB8AC3E}">
        <p14:creationId xmlns:p14="http://schemas.microsoft.com/office/powerpoint/2010/main" val="4271590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FC0E8A-C7B8-46C4-B13F-48786419BE86}" type="slidenum">
              <a:rPr lang="en-US" smtClean="0">
                <a:latin typeface="Arial" panose="020B0604020202020204" pitchFamily="34" charset="0"/>
              </a:rPr>
              <a:pPr>
                <a:spcBef>
                  <a:spcPct val="0"/>
                </a:spcBef>
              </a:pPr>
              <a:t>44</a:t>
            </a:fld>
            <a:endParaRPr lang="en-US">
              <a:latin typeface="Arial" panose="020B0604020202020204" pitchFamily="34" charset="0"/>
            </a:endParaRPr>
          </a:p>
        </p:txBody>
      </p:sp>
      <p:sp>
        <p:nvSpPr>
          <p:cNvPr id="35021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5021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Rings caused by INSV on coleus; more commonly you see just round brown spots that look like an injury more than like a virus symptom</a:t>
            </a:r>
          </a:p>
        </p:txBody>
      </p:sp>
    </p:spTree>
    <p:extLst>
      <p:ext uri="{BB962C8B-B14F-4D97-AF65-F5344CB8AC3E}">
        <p14:creationId xmlns:p14="http://schemas.microsoft.com/office/powerpoint/2010/main" val="1814407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A63AF33-B72C-4D09-97B0-8D84239DA341}" type="slidenum">
              <a:rPr lang="en-US" smtClean="0">
                <a:latin typeface="Arial" panose="020B0604020202020204" pitchFamily="34" charset="0"/>
              </a:rPr>
              <a:pPr>
                <a:spcBef>
                  <a:spcPct val="0"/>
                </a:spcBef>
              </a:pPr>
              <a:t>45</a:t>
            </a:fld>
            <a:endParaRPr lang="en-US">
              <a:latin typeface="Arial" panose="020B0604020202020204" pitchFamily="34" charset="0"/>
            </a:endParaRPr>
          </a:p>
        </p:txBody>
      </p:sp>
      <p:sp>
        <p:nvSpPr>
          <p:cNvPr id="35225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5226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Brown or black lesions form on New Guinea impatiens with INSV; some cultivars are very stunted by the virus.  Some show a lot of stunting of the new growth.  </a:t>
            </a:r>
          </a:p>
        </p:txBody>
      </p:sp>
    </p:spTree>
    <p:extLst>
      <p:ext uri="{BB962C8B-B14F-4D97-AF65-F5344CB8AC3E}">
        <p14:creationId xmlns:p14="http://schemas.microsoft.com/office/powerpoint/2010/main" val="3870940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6B18A0B-9E60-4CC2-9D16-31EC26EB7A12}" type="slidenum">
              <a:rPr lang="en-US" smtClean="0">
                <a:latin typeface="Arial" panose="020B0604020202020204" pitchFamily="34" charset="0"/>
              </a:rPr>
              <a:pPr>
                <a:spcBef>
                  <a:spcPct val="0"/>
                </a:spcBef>
              </a:pPr>
              <a:t>46</a:t>
            </a:fld>
            <a:endParaRPr lang="en-US">
              <a:latin typeface="Arial" panose="020B0604020202020204" pitchFamily="34" charset="0"/>
            </a:endParaRPr>
          </a:p>
        </p:txBody>
      </p:sp>
      <p:sp>
        <p:nvSpPr>
          <p:cNvPr id="354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5430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9" tIns="45715" rIns="91429" bIns="45715" numCol="1" anchor="t" anchorCtr="0" compatLnSpc="1">
            <a:prstTxWarp prst="textNoShape">
              <a:avLst/>
            </a:prstTxWarp>
          </a:bodyPr>
          <a:lstStyle/>
          <a:p>
            <a:r>
              <a:rPr lang="en-US"/>
              <a:t>TMV on a petunia…mottling and leaf distortion.</a:t>
            </a:r>
          </a:p>
        </p:txBody>
      </p:sp>
    </p:spTree>
    <p:extLst>
      <p:ext uri="{BB962C8B-B14F-4D97-AF65-F5344CB8AC3E}">
        <p14:creationId xmlns:p14="http://schemas.microsoft.com/office/powerpoint/2010/main" val="1802677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E903843D-2FD6-4BB6-9E14-88C71596810F}" type="datetime1">
              <a:rPr lang="en-CA" smtClean="0"/>
              <a:t>2024-02-06</a:t>
            </a:fld>
            <a:endParaRPr lang="en-CA"/>
          </a:p>
        </p:txBody>
      </p:sp>
      <p:sp>
        <p:nvSpPr>
          <p:cNvPr id="5" name="Footer Placeholder 4"/>
          <p:cNvSpPr>
            <a:spLocks noGrp="1"/>
          </p:cNvSpPr>
          <p:nvPr>
            <p:ph type="ftr" sz="quarter" idx="11"/>
          </p:nvPr>
        </p:nvSpPr>
        <p:spPr/>
        <p:txBody>
          <a:bodyPr/>
          <a:lstStyle/>
          <a:p>
            <a:r>
              <a:rPr lang="en-CA"/>
              <a:t>SGGA Feb 8 2024 Dr. M.Mirza</a:t>
            </a:r>
          </a:p>
        </p:txBody>
      </p:sp>
      <p:sp>
        <p:nvSpPr>
          <p:cNvPr id="6" name="Slide Number Placeholder 5"/>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4100786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0119980-C1F8-4903-A0F7-3C89F26E4FC1}" type="datetime1">
              <a:rPr lang="en-CA" smtClean="0"/>
              <a:t>2024-02-06</a:t>
            </a:fld>
            <a:endParaRPr lang="en-CA"/>
          </a:p>
        </p:txBody>
      </p:sp>
      <p:sp>
        <p:nvSpPr>
          <p:cNvPr id="5" name="Footer Placeholder 4"/>
          <p:cNvSpPr>
            <a:spLocks noGrp="1"/>
          </p:cNvSpPr>
          <p:nvPr>
            <p:ph type="ftr" sz="quarter" idx="11"/>
          </p:nvPr>
        </p:nvSpPr>
        <p:spPr/>
        <p:txBody>
          <a:bodyPr/>
          <a:lstStyle/>
          <a:p>
            <a:r>
              <a:rPr lang="en-CA"/>
              <a:t>SGGA Feb 8 2024 Dr. M.Mirza</a:t>
            </a:r>
          </a:p>
        </p:txBody>
      </p:sp>
      <p:sp>
        <p:nvSpPr>
          <p:cNvPr id="6" name="Slide Number Placeholder 5"/>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193812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17B008-F7EC-4415-B093-D4CAEF34EB13}" type="datetime1">
              <a:rPr lang="en-CA" smtClean="0"/>
              <a:t>2024-02-06</a:t>
            </a:fld>
            <a:endParaRPr lang="en-CA"/>
          </a:p>
        </p:txBody>
      </p:sp>
      <p:sp>
        <p:nvSpPr>
          <p:cNvPr id="5" name="Footer Placeholder 4"/>
          <p:cNvSpPr>
            <a:spLocks noGrp="1"/>
          </p:cNvSpPr>
          <p:nvPr>
            <p:ph type="ftr" sz="quarter" idx="11"/>
          </p:nvPr>
        </p:nvSpPr>
        <p:spPr/>
        <p:txBody>
          <a:bodyPr/>
          <a:lstStyle/>
          <a:p>
            <a:r>
              <a:rPr lang="en-CA"/>
              <a:t>SGGA Feb 8 2024 Dr. M.Mirza</a:t>
            </a:r>
          </a:p>
        </p:txBody>
      </p:sp>
      <p:sp>
        <p:nvSpPr>
          <p:cNvPr id="6" name="Slide Number Placeholder 5"/>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1442707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E68BC144-8D5C-43A9-B2CC-BA972457E822}" type="datetime1">
              <a:rPr lang="en-CA" smtClean="0"/>
              <a:t>2024-02-06</a:t>
            </a:fld>
            <a:endParaRPr lang="en-CA"/>
          </a:p>
        </p:txBody>
      </p:sp>
      <p:sp>
        <p:nvSpPr>
          <p:cNvPr id="6" name="Footer Placeholder 5"/>
          <p:cNvSpPr>
            <a:spLocks noGrp="1"/>
          </p:cNvSpPr>
          <p:nvPr>
            <p:ph type="ftr" sz="quarter" idx="11"/>
          </p:nvPr>
        </p:nvSpPr>
        <p:spPr/>
        <p:txBody>
          <a:bodyPr/>
          <a:lstStyle/>
          <a:p>
            <a:r>
              <a:rPr lang="en-CA"/>
              <a:t>SGGA Feb 8 2024 Dr. M.Mirza</a:t>
            </a:r>
          </a:p>
        </p:txBody>
      </p:sp>
      <p:sp>
        <p:nvSpPr>
          <p:cNvPr id="7" name="Slide Number Placeholder 6"/>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381403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36569179-584C-45E2-8E3B-5B09C7C5F575}" type="datetime1">
              <a:rPr lang="en-CA" smtClean="0"/>
              <a:t>2024-02-06</a:t>
            </a:fld>
            <a:endParaRPr lang="en-CA"/>
          </a:p>
        </p:txBody>
      </p:sp>
      <p:sp>
        <p:nvSpPr>
          <p:cNvPr id="8" name="Footer Placeholder 7"/>
          <p:cNvSpPr>
            <a:spLocks noGrp="1"/>
          </p:cNvSpPr>
          <p:nvPr>
            <p:ph type="ftr" sz="quarter" idx="11"/>
          </p:nvPr>
        </p:nvSpPr>
        <p:spPr/>
        <p:txBody>
          <a:bodyPr/>
          <a:lstStyle/>
          <a:p>
            <a:r>
              <a:rPr lang="en-CA"/>
              <a:t>SGGA Feb 8 2024 Dr. M.Mirza</a:t>
            </a:r>
          </a:p>
        </p:txBody>
      </p:sp>
      <p:sp>
        <p:nvSpPr>
          <p:cNvPr id="9" name="Slide Number Placeholder 8"/>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2260685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18F9178F-6191-448C-BD81-B51187A17F79}" type="datetime1">
              <a:rPr lang="en-CA" smtClean="0"/>
              <a:t>2024-02-06</a:t>
            </a:fld>
            <a:endParaRPr lang="en-CA"/>
          </a:p>
        </p:txBody>
      </p:sp>
      <p:sp>
        <p:nvSpPr>
          <p:cNvPr id="4" name="Footer Placeholder 3"/>
          <p:cNvSpPr>
            <a:spLocks noGrp="1"/>
          </p:cNvSpPr>
          <p:nvPr>
            <p:ph type="ftr" sz="quarter" idx="11"/>
          </p:nvPr>
        </p:nvSpPr>
        <p:spPr/>
        <p:txBody>
          <a:bodyPr/>
          <a:lstStyle/>
          <a:p>
            <a:r>
              <a:rPr lang="en-CA"/>
              <a:t>SGGA Feb 8 2024 Dr. M.Mirza</a:t>
            </a:r>
          </a:p>
        </p:txBody>
      </p:sp>
      <p:sp>
        <p:nvSpPr>
          <p:cNvPr id="5" name="Slide Number Placeholder 4"/>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1961951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6DC304-E7BE-4CF2-A5DD-68B433F5D61F}" type="datetime1">
              <a:rPr lang="en-CA" smtClean="0"/>
              <a:t>2024-02-06</a:t>
            </a:fld>
            <a:endParaRPr lang="en-CA"/>
          </a:p>
        </p:txBody>
      </p:sp>
      <p:sp>
        <p:nvSpPr>
          <p:cNvPr id="3" name="Footer Placeholder 2"/>
          <p:cNvSpPr>
            <a:spLocks noGrp="1"/>
          </p:cNvSpPr>
          <p:nvPr>
            <p:ph type="ftr" sz="quarter" idx="11"/>
          </p:nvPr>
        </p:nvSpPr>
        <p:spPr/>
        <p:txBody>
          <a:bodyPr/>
          <a:lstStyle/>
          <a:p>
            <a:r>
              <a:rPr lang="en-CA"/>
              <a:t>SGGA Feb 8 2024 Dr. M.Mirza</a:t>
            </a:r>
          </a:p>
        </p:txBody>
      </p:sp>
      <p:sp>
        <p:nvSpPr>
          <p:cNvPr id="4" name="Slide Number Placeholder 3"/>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2761978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12238A-5ECC-4D48-B12C-03A786297E85}" type="datetime1">
              <a:rPr lang="en-CA" smtClean="0"/>
              <a:t>2024-02-06</a:t>
            </a:fld>
            <a:endParaRPr lang="en-CA"/>
          </a:p>
        </p:txBody>
      </p:sp>
      <p:sp>
        <p:nvSpPr>
          <p:cNvPr id="6" name="Footer Placeholder 5"/>
          <p:cNvSpPr>
            <a:spLocks noGrp="1"/>
          </p:cNvSpPr>
          <p:nvPr>
            <p:ph type="ftr" sz="quarter" idx="11"/>
          </p:nvPr>
        </p:nvSpPr>
        <p:spPr/>
        <p:txBody>
          <a:bodyPr/>
          <a:lstStyle/>
          <a:p>
            <a:r>
              <a:rPr lang="en-CA"/>
              <a:t>SGGA Feb 8 2024 Dr. M.Mirza</a:t>
            </a:r>
          </a:p>
        </p:txBody>
      </p:sp>
      <p:sp>
        <p:nvSpPr>
          <p:cNvPr id="7" name="Slide Number Placeholder 6"/>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762135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00ADE5-4F68-4237-AC7F-02CA0A73AEF1}" type="datetime1">
              <a:rPr lang="en-CA" smtClean="0"/>
              <a:t>2024-02-06</a:t>
            </a:fld>
            <a:endParaRPr lang="en-CA"/>
          </a:p>
        </p:txBody>
      </p:sp>
      <p:sp>
        <p:nvSpPr>
          <p:cNvPr id="6" name="Footer Placeholder 5"/>
          <p:cNvSpPr>
            <a:spLocks noGrp="1"/>
          </p:cNvSpPr>
          <p:nvPr>
            <p:ph type="ftr" sz="quarter" idx="11"/>
          </p:nvPr>
        </p:nvSpPr>
        <p:spPr/>
        <p:txBody>
          <a:bodyPr/>
          <a:lstStyle/>
          <a:p>
            <a:r>
              <a:rPr lang="en-CA"/>
              <a:t>SGGA Feb 8 2024 Dr. M.Mirza</a:t>
            </a:r>
          </a:p>
        </p:txBody>
      </p:sp>
      <p:sp>
        <p:nvSpPr>
          <p:cNvPr id="7" name="Slide Number Placeholder 6"/>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114142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0734C67F-8A4D-4B36-82BF-25B792207425}" type="datetime1">
              <a:rPr lang="en-CA" smtClean="0"/>
              <a:t>2024-02-06</a:t>
            </a:fld>
            <a:endParaRPr lang="en-CA"/>
          </a:p>
        </p:txBody>
      </p:sp>
      <p:sp>
        <p:nvSpPr>
          <p:cNvPr id="5" name="Footer Placeholder 4"/>
          <p:cNvSpPr>
            <a:spLocks noGrp="1"/>
          </p:cNvSpPr>
          <p:nvPr>
            <p:ph type="ftr" sz="quarter" idx="11"/>
          </p:nvPr>
        </p:nvSpPr>
        <p:spPr/>
        <p:txBody>
          <a:bodyPr/>
          <a:lstStyle/>
          <a:p>
            <a:r>
              <a:rPr lang="en-CA"/>
              <a:t>SGGA Feb 8 2024 Dr. M.Mirza</a:t>
            </a:r>
          </a:p>
        </p:txBody>
      </p:sp>
      <p:sp>
        <p:nvSpPr>
          <p:cNvPr id="6" name="Slide Number Placeholder 5"/>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3526165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BF99BC7-7BF8-40F5-8A38-68A52203B4CF}" type="datetime1">
              <a:rPr lang="en-CA" smtClean="0"/>
              <a:t>2024-02-06</a:t>
            </a:fld>
            <a:endParaRPr lang="en-CA"/>
          </a:p>
        </p:txBody>
      </p:sp>
      <p:sp>
        <p:nvSpPr>
          <p:cNvPr id="5" name="Footer Placeholder 4"/>
          <p:cNvSpPr>
            <a:spLocks noGrp="1"/>
          </p:cNvSpPr>
          <p:nvPr>
            <p:ph type="ftr" sz="quarter" idx="11"/>
          </p:nvPr>
        </p:nvSpPr>
        <p:spPr/>
        <p:txBody>
          <a:bodyPr/>
          <a:lstStyle/>
          <a:p>
            <a:r>
              <a:rPr lang="en-CA"/>
              <a:t>SGGA Feb 8 2024 Dr. M.Mirza</a:t>
            </a:r>
          </a:p>
        </p:txBody>
      </p:sp>
      <p:sp>
        <p:nvSpPr>
          <p:cNvPr id="6" name="Slide Number Placeholder 5"/>
          <p:cNvSpPr>
            <a:spLocks noGrp="1"/>
          </p:cNvSpPr>
          <p:nvPr>
            <p:ph type="sldNum" sz="quarter" idx="12"/>
          </p:nvPr>
        </p:nvSpPr>
        <p:spPr/>
        <p:txBody>
          <a:bodyPr/>
          <a:lstStyle/>
          <a:p>
            <a:fld id="{AB8E8318-1147-4A34-9271-2722E6DC8EAD}" type="slidenum">
              <a:rPr lang="en-CA" smtClean="0"/>
              <a:t>‹#›</a:t>
            </a:fld>
            <a:endParaRPr lang="en-CA"/>
          </a:p>
        </p:txBody>
      </p:sp>
    </p:spTree>
    <p:extLst>
      <p:ext uri="{BB962C8B-B14F-4D97-AF65-F5344CB8AC3E}">
        <p14:creationId xmlns:p14="http://schemas.microsoft.com/office/powerpoint/2010/main" val="41253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83C415-3ED1-4935-A269-A11C55D22586}" type="datetime1">
              <a:rPr lang="en-CA" smtClean="0"/>
              <a:t>2024-02-06</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CA"/>
              <a:t>SGGA Feb 8 2024 Dr. M.Mirza</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8E8318-1147-4A34-9271-2722E6DC8EAD}" type="slidenum">
              <a:rPr lang="en-CA" smtClean="0"/>
              <a:t>‹#›</a:t>
            </a:fld>
            <a:endParaRPr lang="en-CA"/>
          </a:p>
        </p:txBody>
      </p:sp>
    </p:spTree>
    <p:extLst>
      <p:ext uri="{BB962C8B-B14F-4D97-AF65-F5344CB8AC3E}">
        <p14:creationId xmlns:p14="http://schemas.microsoft.com/office/powerpoint/2010/main" val="855088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rmirzagreen@gmail.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Nutritional and Pathogen diseases of different greenhouse crops</a:t>
            </a:r>
          </a:p>
        </p:txBody>
      </p:sp>
      <p:sp>
        <p:nvSpPr>
          <p:cNvPr id="5" name="Content Placeholder 4"/>
          <p:cNvSpPr>
            <a:spLocks noGrp="1"/>
          </p:cNvSpPr>
          <p:nvPr>
            <p:ph idx="1"/>
          </p:nvPr>
        </p:nvSpPr>
        <p:spPr/>
        <p:txBody>
          <a:bodyPr/>
          <a:lstStyle/>
          <a:p>
            <a:r>
              <a:rPr lang="en-CA" dirty="0"/>
              <a:t>Mohyuddin Mirza, Ph.D., Professional Agrologist</a:t>
            </a:r>
          </a:p>
          <a:p>
            <a:r>
              <a:rPr lang="en-CA" dirty="0"/>
              <a:t>Edmonton, Alberta</a:t>
            </a:r>
          </a:p>
          <a:p>
            <a:r>
              <a:rPr lang="en-CA" dirty="0">
                <a:hlinkClick r:id="rId2"/>
              </a:rPr>
              <a:t>drmirzagreen@gmail.com</a:t>
            </a:r>
            <a:endParaRPr lang="en-CA" dirty="0"/>
          </a:p>
          <a:p>
            <a:r>
              <a:rPr lang="en-CA" dirty="0"/>
              <a:t>780 885 0652</a:t>
            </a:r>
          </a:p>
          <a:p>
            <a:pPr marL="0" indent="0">
              <a:buNone/>
            </a:pPr>
            <a:endParaRPr lang="en-CA" dirty="0"/>
          </a:p>
          <a:p>
            <a:r>
              <a:rPr lang="en-CA" dirty="0"/>
              <a:t> Especially prepared for SGGA, February 8, 2024</a:t>
            </a:r>
          </a:p>
        </p:txBody>
      </p:sp>
      <p:sp>
        <p:nvSpPr>
          <p:cNvPr id="2" name="Date Placeholder 1">
            <a:extLst>
              <a:ext uri="{FF2B5EF4-FFF2-40B4-BE49-F238E27FC236}">
                <a16:creationId xmlns:a16="http://schemas.microsoft.com/office/drawing/2014/main" id="{5DDE16A9-FA9E-9D18-5238-B1C4AF9ADB72}"/>
              </a:ext>
            </a:extLst>
          </p:cNvPr>
          <p:cNvSpPr>
            <a:spLocks noGrp="1"/>
          </p:cNvSpPr>
          <p:nvPr>
            <p:ph type="dt" sz="half" idx="10"/>
          </p:nvPr>
        </p:nvSpPr>
        <p:spPr/>
        <p:txBody>
          <a:bodyPr/>
          <a:lstStyle/>
          <a:p>
            <a:fld id="{D881FD00-5466-4E35-B198-6A5B344B9FF7}" type="datetime1">
              <a:rPr lang="en-CA" smtClean="0"/>
              <a:t>2024-02-06</a:t>
            </a:fld>
            <a:endParaRPr lang="en-CA"/>
          </a:p>
        </p:txBody>
      </p:sp>
      <p:sp>
        <p:nvSpPr>
          <p:cNvPr id="3" name="Footer Placeholder 2">
            <a:extLst>
              <a:ext uri="{FF2B5EF4-FFF2-40B4-BE49-F238E27FC236}">
                <a16:creationId xmlns:a16="http://schemas.microsoft.com/office/drawing/2014/main" id="{DEA3D9CF-9BF8-C038-BBC6-137BD6DA5820}"/>
              </a:ext>
            </a:extLst>
          </p:cNvPr>
          <p:cNvSpPr>
            <a:spLocks noGrp="1"/>
          </p:cNvSpPr>
          <p:nvPr>
            <p:ph type="ftr" sz="quarter" idx="11"/>
          </p:nvPr>
        </p:nvSpPr>
        <p:spPr/>
        <p:txBody>
          <a:bodyPr/>
          <a:lstStyle/>
          <a:p>
            <a:r>
              <a:rPr lang="en-CA"/>
              <a:t>SGGA Feb 8 2024 Dr. M.Mirza</a:t>
            </a:r>
          </a:p>
        </p:txBody>
      </p:sp>
      <p:sp>
        <p:nvSpPr>
          <p:cNvPr id="6" name="Slide Number Placeholder 5">
            <a:extLst>
              <a:ext uri="{FF2B5EF4-FFF2-40B4-BE49-F238E27FC236}">
                <a16:creationId xmlns:a16="http://schemas.microsoft.com/office/drawing/2014/main" id="{F1DC7590-1171-719A-53AA-7B6CE5B7F30C}"/>
              </a:ext>
            </a:extLst>
          </p:cNvPr>
          <p:cNvSpPr>
            <a:spLocks noGrp="1"/>
          </p:cNvSpPr>
          <p:nvPr>
            <p:ph type="sldNum" sz="quarter" idx="12"/>
          </p:nvPr>
        </p:nvSpPr>
        <p:spPr/>
        <p:txBody>
          <a:bodyPr/>
          <a:lstStyle/>
          <a:p>
            <a:fld id="{AB8E8318-1147-4A34-9271-2722E6DC8EAD}" type="slidenum">
              <a:rPr lang="en-CA" smtClean="0"/>
              <a:t>1</a:t>
            </a:fld>
            <a:endParaRPr lang="en-CA"/>
          </a:p>
        </p:txBody>
      </p:sp>
    </p:spTree>
    <p:extLst>
      <p:ext uri="{BB962C8B-B14F-4D97-AF65-F5344CB8AC3E}">
        <p14:creationId xmlns:p14="http://schemas.microsoft.com/office/powerpoint/2010/main" val="2199847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F78B0-A052-91F6-DB9D-149EF1851E09}"/>
              </a:ext>
            </a:extLst>
          </p:cNvPr>
          <p:cNvSpPr>
            <a:spLocks noGrp="1"/>
          </p:cNvSpPr>
          <p:nvPr>
            <p:ph type="title"/>
          </p:nvPr>
        </p:nvSpPr>
        <p:spPr/>
        <p:txBody>
          <a:bodyPr/>
          <a:lstStyle/>
          <a:p>
            <a:r>
              <a:rPr lang="en-CA" dirty="0"/>
              <a:t>Major reasons for deficiencies and toxicities?</a:t>
            </a:r>
          </a:p>
        </p:txBody>
      </p:sp>
      <p:sp>
        <p:nvSpPr>
          <p:cNvPr id="3" name="Content Placeholder 2">
            <a:extLst>
              <a:ext uri="{FF2B5EF4-FFF2-40B4-BE49-F238E27FC236}">
                <a16:creationId xmlns:a16="http://schemas.microsoft.com/office/drawing/2014/main" id="{010FBBBD-B4F5-0016-B8E0-53B3226A69A6}"/>
              </a:ext>
            </a:extLst>
          </p:cNvPr>
          <p:cNvSpPr>
            <a:spLocks noGrp="1"/>
          </p:cNvSpPr>
          <p:nvPr>
            <p:ph idx="1"/>
          </p:nvPr>
        </p:nvSpPr>
        <p:spPr/>
        <p:txBody>
          <a:bodyPr/>
          <a:lstStyle/>
          <a:p>
            <a:r>
              <a:rPr lang="en-CA" dirty="0"/>
              <a:t>Lack of a nutrient as such</a:t>
            </a:r>
          </a:p>
          <a:p>
            <a:r>
              <a:rPr lang="en-CA" dirty="0"/>
              <a:t>Antagonism – Between calcium, magnesium and sodium</a:t>
            </a:r>
          </a:p>
          <a:p>
            <a:r>
              <a:rPr lang="en-CA" dirty="0"/>
              <a:t>Any specific need of crop, e.g. Molybdenum in Poinsettias, Boron in peppers</a:t>
            </a:r>
          </a:p>
          <a:p>
            <a:r>
              <a:rPr lang="en-CA" dirty="0"/>
              <a:t>Water logged conditions, low oxygen in root zone</a:t>
            </a:r>
          </a:p>
          <a:p>
            <a:r>
              <a:rPr lang="en-CA" dirty="0"/>
              <a:t>Biggest problem is pH </a:t>
            </a:r>
          </a:p>
          <a:p>
            <a:r>
              <a:rPr lang="en-CA" dirty="0"/>
              <a:t>Then high EC values</a:t>
            </a:r>
          </a:p>
        </p:txBody>
      </p:sp>
      <p:sp>
        <p:nvSpPr>
          <p:cNvPr id="4" name="Date Placeholder 3">
            <a:extLst>
              <a:ext uri="{FF2B5EF4-FFF2-40B4-BE49-F238E27FC236}">
                <a16:creationId xmlns:a16="http://schemas.microsoft.com/office/drawing/2014/main" id="{56B4A062-42C3-AACD-B1CE-0D5B7A5332E1}"/>
              </a:ext>
            </a:extLst>
          </p:cNvPr>
          <p:cNvSpPr>
            <a:spLocks noGrp="1"/>
          </p:cNvSpPr>
          <p:nvPr>
            <p:ph type="dt" sz="half" idx="10"/>
          </p:nvPr>
        </p:nvSpPr>
        <p:spPr/>
        <p:txBody>
          <a:bodyPr/>
          <a:lstStyle/>
          <a:p>
            <a:fld id="{4FF08BE0-4708-4A71-8198-84907CBD8CF2}" type="datetime1">
              <a:rPr lang="en-CA" smtClean="0"/>
              <a:t>2024-02-06</a:t>
            </a:fld>
            <a:endParaRPr lang="en-CA"/>
          </a:p>
        </p:txBody>
      </p:sp>
      <p:sp>
        <p:nvSpPr>
          <p:cNvPr id="5" name="Footer Placeholder 4">
            <a:extLst>
              <a:ext uri="{FF2B5EF4-FFF2-40B4-BE49-F238E27FC236}">
                <a16:creationId xmlns:a16="http://schemas.microsoft.com/office/drawing/2014/main" id="{14A8F4CD-DEBC-6855-3DAE-10E954EC0183}"/>
              </a:ext>
            </a:extLst>
          </p:cNvPr>
          <p:cNvSpPr>
            <a:spLocks noGrp="1"/>
          </p:cNvSpPr>
          <p:nvPr>
            <p:ph type="ftr" sz="quarter" idx="11"/>
          </p:nvPr>
        </p:nvSpPr>
        <p:spPr/>
        <p:txBody>
          <a:bodyPr/>
          <a:lstStyle/>
          <a:p>
            <a:r>
              <a:rPr lang="en-CA"/>
              <a:t>SGGA Feb 8 2024 Dr. M.Mirza</a:t>
            </a:r>
          </a:p>
        </p:txBody>
      </p:sp>
      <p:sp>
        <p:nvSpPr>
          <p:cNvPr id="6" name="Slide Number Placeholder 5">
            <a:extLst>
              <a:ext uri="{FF2B5EF4-FFF2-40B4-BE49-F238E27FC236}">
                <a16:creationId xmlns:a16="http://schemas.microsoft.com/office/drawing/2014/main" id="{EED99707-36C8-6035-5F48-CF30C250D9A7}"/>
              </a:ext>
            </a:extLst>
          </p:cNvPr>
          <p:cNvSpPr>
            <a:spLocks noGrp="1"/>
          </p:cNvSpPr>
          <p:nvPr>
            <p:ph type="sldNum" sz="quarter" idx="12"/>
          </p:nvPr>
        </p:nvSpPr>
        <p:spPr/>
        <p:txBody>
          <a:bodyPr/>
          <a:lstStyle/>
          <a:p>
            <a:fld id="{AB8E8318-1147-4A34-9271-2722E6DC8EAD}" type="slidenum">
              <a:rPr lang="en-CA" smtClean="0"/>
              <a:t>2</a:t>
            </a:fld>
            <a:endParaRPr lang="en-CA"/>
          </a:p>
        </p:txBody>
      </p:sp>
    </p:spTree>
    <p:extLst>
      <p:ext uri="{BB962C8B-B14F-4D97-AF65-F5344CB8AC3E}">
        <p14:creationId xmlns:p14="http://schemas.microsoft.com/office/powerpoint/2010/main" val="225506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5575"/>
            <a:ext cx="8229600" cy="1252538"/>
          </a:xfrm>
        </p:spPr>
        <p:txBody>
          <a:bodyPr/>
          <a:lstStyle/>
          <a:p>
            <a:pPr>
              <a:defRPr/>
            </a:pPr>
            <a:r>
              <a:rPr lang="en-CA" dirty="0"/>
              <a:t>Petunia root rot </a:t>
            </a:r>
          </a:p>
        </p:txBody>
      </p:sp>
      <p:pic>
        <p:nvPicPr>
          <p:cNvPr id="160771"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973639" y="1569244"/>
            <a:ext cx="6169025" cy="4625975"/>
          </a:xfrm>
        </p:spPr>
      </p:pic>
      <p:sp>
        <p:nvSpPr>
          <p:cNvPr id="4" name="Date Placeholder 3"/>
          <p:cNvSpPr>
            <a:spLocks noGrp="1"/>
          </p:cNvSpPr>
          <p:nvPr>
            <p:ph type="dt" sz="quarter" idx="10"/>
          </p:nvPr>
        </p:nvSpPr>
        <p:spPr/>
        <p:txBody>
          <a:bodyPr/>
          <a:lstStyle/>
          <a:p>
            <a:pPr>
              <a:defRPr/>
            </a:pPr>
            <a:fld id="{4751029C-937F-48A3-978E-E6341625C473}" type="datetime1">
              <a:rPr lang="en-CA" smtClean="0"/>
              <a:t>2024-02-06</a:t>
            </a:fld>
            <a:endParaRPr lang="en-CA" dirty="0"/>
          </a:p>
        </p:txBody>
      </p:sp>
      <p:sp>
        <p:nvSpPr>
          <p:cNvPr id="5" name="Footer Placeholder 4"/>
          <p:cNvSpPr>
            <a:spLocks noGrp="1"/>
          </p:cNvSpPr>
          <p:nvPr>
            <p:ph type="ftr" sz="quarter" idx="11"/>
          </p:nvPr>
        </p:nvSpPr>
        <p:spPr/>
        <p:txBody>
          <a:bodyPr/>
          <a:lstStyle/>
          <a:p>
            <a:pPr>
              <a:defRPr/>
            </a:pPr>
            <a:r>
              <a:rPr lang="en-CA"/>
              <a:t>SGGA Feb 8 2024 Dr. M.Mirza</a:t>
            </a:r>
          </a:p>
        </p:txBody>
      </p:sp>
      <p:sp>
        <p:nvSpPr>
          <p:cNvPr id="16077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FFA17B4-0387-4024-AE24-E2A17EEF2D31}" type="slidenum">
              <a:rPr lang="en-CA" smtClean="0">
                <a:solidFill>
                  <a:srgbClr val="3F3F3F"/>
                </a:solidFill>
                <a:latin typeface="Corbel" panose="020B0503020204020204" pitchFamily="34" charset="0"/>
              </a:rPr>
              <a:pPr/>
              <a:t>3</a:t>
            </a:fld>
            <a:endParaRPr lang="en-CA">
              <a:solidFill>
                <a:srgbClr val="3F3F3F"/>
              </a:solidFill>
              <a:latin typeface="Corbel" panose="020B0503020204020204" pitchFamily="34" charset="0"/>
            </a:endParaRPr>
          </a:p>
        </p:txBody>
      </p:sp>
      <p:sp>
        <p:nvSpPr>
          <p:cNvPr id="3" name="TextBox 2">
            <a:extLst>
              <a:ext uri="{FF2B5EF4-FFF2-40B4-BE49-F238E27FC236}">
                <a16:creationId xmlns:a16="http://schemas.microsoft.com/office/drawing/2014/main" id="{A0F1450F-1298-C9F9-0016-32A23DDF0B3C}"/>
              </a:ext>
            </a:extLst>
          </p:cNvPr>
          <p:cNvSpPr txBox="1"/>
          <p:nvPr/>
        </p:nvSpPr>
        <p:spPr>
          <a:xfrm>
            <a:off x="723900" y="2409825"/>
            <a:ext cx="4010025" cy="3416320"/>
          </a:xfrm>
          <a:prstGeom prst="rect">
            <a:avLst/>
          </a:prstGeom>
          <a:noFill/>
        </p:spPr>
        <p:txBody>
          <a:bodyPr wrap="square" rtlCol="0">
            <a:spAutoFit/>
          </a:bodyPr>
          <a:lstStyle/>
          <a:p>
            <a:pPr marL="285750" indent="-285750">
              <a:buFontTx/>
              <a:buChar char="-"/>
            </a:pPr>
            <a:r>
              <a:rPr lang="en-CA" sz="2400" dirty="0"/>
              <a:t>Petunia is a flowering plant</a:t>
            </a:r>
          </a:p>
          <a:p>
            <a:pPr marL="285750" indent="-285750">
              <a:buFontTx/>
              <a:buChar char="-"/>
            </a:pPr>
            <a:r>
              <a:rPr lang="en-CA" sz="2400" dirty="0"/>
              <a:t>Planted in cold soil</a:t>
            </a:r>
          </a:p>
          <a:p>
            <a:pPr marL="285750" indent="-285750">
              <a:buFontTx/>
              <a:buChar char="-"/>
            </a:pPr>
            <a:r>
              <a:rPr lang="en-CA" sz="2400" dirty="0"/>
              <a:t>Roots did not develop properly</a:t>
            </a:r>
          </a:p>
          <a:p>
            <a:pPr marL="285750" indent="-285750">
              <a:buFontTx/>
              <a:buChar char="-"/>
            </a:pPr>
            <a:r>
              <a:rPr lang="en-CA" sz="2400" dirty="0"/>
              <a:t>Root rot due to a fungus Pythium</a:t>
            </a:r>
          </a:p>
          <a:p>
            <a:pPr marL="285750" indent="-285750">
              <a:buFontTx/>
              <a:buChar char="-"/>
            </a:pPr>
            <a:r>
              <a:rPr lang="en-CA" sz="2400" dirty="0"/>
              <a:t>Leaves are showing deficiency of iron because roots cannot absorb iron</a:t>
            </a:r>
          </a:p>
        </p:txBody>
      </p:sp>
    </p:spTree>
    <p:extLst>
      <p:ext uri="{BB962C8B-B14F-4D97-AF65-F5344CB8AC3E}">
        <p14:creationId xmlns:p14="http://schemas.microsoft.com/office/powerpoint/2010/main" val="2482097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5575"/>
            <a:ext cx="8229600" cy="1252538"/>
          </a:xfrm>
        </p:spPr>
        <p:txBody>
          <a:bodyPr>
            <a:normAutofit fontScale="90000"/>
          </a:bodyPr>
          <a:lstStyle/>
          <a:p>
            <a:pPr>
              <a:defRPr/>
            </a:pPr>
            <a:r>
              <a:rPr lang="en-CA" dirty="0"/>
              <a:t>Serious calcium deficiency in Petunias</a:t>
            </a:r>
          </a:p>
        </p:txBody>
      </p:sp>
      <p:pic>
        <p:nvPicPr>
          <p:cNvPr id="161795"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945064" y="1569244"/>
            <a:ext cx="6169025" cy="4625975"/>
          </a:xfrm>
        </p:spPr>
      </p:pic>
      <p:sp>
        <p:nvSpPr>
          <p:cNvPr id="4" name="Date Placeholder 3"/>
          <p:cNvSpPr>
            <a:spLocks noGrp="1"/>
          </p:cNvSpPr>
          <p:nvPr>
            <p:ph type="dt" sz="quarter" idx="10"/>
          </p:nvPr>
        </p:nvSpPr>
        <p:spPr/>
        <p:txBody>
          <a:bodyPr/>
          <a:lstStyle/>
          <a:p>
            <a:pPr>
              <a:defRPr/>
            </a:pPr>
            <a:fld id="{C89D9452-5B51-41C2-9CCA-856EDD6C2729}" type="datetime1">
              <a:rPr lang="en-CA" smtClean="0"/>
              <a:t>2024-02-06</a:t>
            </a:fld>
            <a:endParaRPr lang="en-CA" dirty="0"/>
          </a:p>
        </p:txBody>
      </p:sp>
      <p:sp>
        <p:nvSpPr>
          <p:cNvPr id="5" name="Footer Placeholder 4"/>
          <p:cNvSpPr>
            <a:spLocks noGrp="1"/>
          </p:cNvSpPr>
          <p:nvPr>
            <p:ph type="ftr" sz="quarter" idx="11"/>
          </p:nvPr>
        </p:nvSpPr>
        <p:spPr/>
        <p:txBody>
          <a:bodyPr/>
          <a:lstStyle/>
          <a:p>
            <a:pPr>
              <a:defRPr/>
            </a:pPr>
            <a:r>
              <a:rPr lang="en-CA"/>
              <a:t>SGGA Feb 8 2024 Dr. M.Mirza</a:t>
            </a:r>
          </a:p>
        </p:txBody>
      </p:sp>
      <p:sp>
        <p:nvSpPr>
          <p:cNvPr id="16179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DC85DC1-B3C4-462D-A060-133217E23421}" type="slidenum">
              <a:rPr lang="en-CA" smtClean="0">
                <a:solidFill>
                  <a:srgbClr val="3F3F3F"/>
                </a:solidFill>
                <a:latin typeface="Corbel" panose="020B0503020204020204" pitchFamily="34" charset="0"/>
              </a:rPr>
              <a:pPr/>
              <a:t>4</a:t>
            </a:fld>
            <a:endParaRPr lang="en-CA">
              <a:solidFill>
                <a:srgbClr val="3F3F3F"/>
              </a:solidFill>
              <a:latin typeface="Corbel" panose="020B0503020204020204" pitchFamily="34" charset="0"/>
            </a:endParaRPr>
          </a:p>
        </p:txBody>
      </p:sp>
      <p:sp>
        <p:nvSpPr>
          <p:cNvPr id="3" name="TextBox 2">
            <a:extLst>
              <a:ext uri="{FF2B5EF4-FFF2-40B4-BE49-F238E27FC236}">
                <a16:creationId xmlns:a16="http://schemas.microsoft.com/office/drawing/2014/main" id="{1EDBFB63-A1D8-4A4D-F7F2-E663AE10C8AE}"/>
              </a:ext>
            </a:extLst>
          </p:cNvPr>
          <p:cNvSpPr txBox="1"/>
          <p:nvPr/>
        </p:nvSpPr>
        <p:spPr>
          <a:xfrm>
            <a:off x="628650" y="2057400"/>
            <a:ext cx="4000500" cy="4678204"/>
          </a:xfrm>
          <a:prstGeom prst="rect">
            <a:avLst/>
          </a:prstGeom>
          <a:noFill/>
        </p:spPr>
        <p:txBody>
          <a:bodyPr wrap="square" rtlCol="0">
            <a:spAutoFit/>
          </a:bodyPr>
          <a:lstStyle/>
          <a:p>
            <a:pPr marL="285750" indent="-285750">
              <a:buFontTx/>
              <a:buChar char="-"/>
            </a:pPr>
            <a:r>
              <a:rPr lang="en-CA" sz="2800" dirty="0"/>
              <a:t>Calcium is an immobile element and does not move from lower to upper leaves.</a:t>
            </a:r>
          </a:p>
          <a:p>
            <a:pPr marL="285750" indent="-285750">
              <a:buFontTx/>
              <a:buChar char="-"/>
            </a:pPr>
            <a:r>
              <a:rPr lang="en-CA" sz="2800" dirty="0"/>
              <a:t>Calcium and boron deficiency results in bunchy tops. Growth becomes stunted and yellowish and white later on</a:t>
            </a:r>
          </a:p>
          <a:p>
            <a:pPr marL="285750" indent="-285750">
              <a:buFontTx/>
              <a:buChar char="-"/>
            </a:pPr>
            <a:endParaRPr lang="en-CA" dirty="0"/>
          </a:p>
        </p:txBody>
      </p:sp>
    </p:spTree>
    <p:extLst>
      <p:ext uri="{BB962C8B-B14F-4D97-AF65-F5344CB8AC3E}">
        <p14:creationId xmlns:p14="http://schemas.microsoft.com/office/powerpoint/2010/main" val="3540278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5575"/>
            <a:ext cx="8229600" cy="1252538"/>
          </a:xfrm>
        </p:spPr>
        <p:txBody>
          <a:bodyPr/>
          <a:lstStyle/>
          <a:p>
            <a:pPr>
              <a:defRPr/>
            </a:pPr>
            <a:r>
              <a:rPr lang="en-CA" dirty="0"/>
              <a:t>Iron deficiency in petunias</a:t>
            </a:r>
          </a:p>
        </p:txBody>
      </p:sp>
      <p:pic>
        <p:nvPicPr>
          <p:cNvPr id="162819"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259264" y="1730375"/>
            <a:ext cx="6169025" cy="4625975"/>
          </a:xfrm>
        </p:spPr>
      </p:pic>
      <p:sp>
        <p:nvSpPr>
          <p:cNvPr id="4" name="Date Placeholder 3"/>
          <p:cNvSpPr>
            <a:spLocks noGrp="1"/>
          </p:cNvSpPr>
          <p:nvPr>
            <p:ph type="dt" sz="quarter" idx="10"/>
          </p:nvPr>
        </p:nvSpPr>
        <p:spPr/>
        <p:txBody>
          <a:bodyPr/>
          <a:lstStyle/>
          <a:p>
            <a:pPr>
              <a:defRPr/>
            </a:pPr>
            <a:fld id="{164F7D34-A03A-4087-B7A2-7E5025B07156}" type="datetime1">
              <a:rPr lang="en-CA" smtClean="0"/>
              <a:t>2024-02-06</a:t>
            </a:fld>
            <a:endParaRPr lang="en-CA" dirty="0"/>
          </a:p>
        </p:txBody>
      </p:sp>
      <p:sp>
        <p:nvSpPr>
          <p:cNvPr id="5" name="Footer Placeholder 4"/>
          <p:cNvSpPr>
            <a:spLocks noGrp="1"/>
          </p:cNvSpPr>
          <p:nvPr>
            <p:ph type="ftr" sz="quarter" idx="11"/>
          </p:nvPr>
        </p:nvSpPr>
        <p:spPr/>
        <p:txBody>
          <a:bodyPr/>
          <a:lstStyle/>
          <a:p>
            <a:pPr>
              <a:defRPr/>
            </a:pPr>
            <a:r>
              <a:rPr lang="en-CA"/>
              <a:t>SGGA Feb 8 2024 Dr. M.Mirza</a:t>
            </a:r>
          </a:p>
        </p:txBody>
      </p:sp>
      <p:sp>
        <p:nvSpPr>
          <p:cNvPr id="16282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0D11B8C-D4D3-4BBA-8BEC-DF8086D03B29}" type="slidenum">
              <a:rPr lang="en-CA" smtClean="0">
                <a:solidFill>
                  <a:srgbClr val="3F3F3F"/>
                </a:solidFill>
                <a:latin typeface="Corbel" panose="020B0503020204020204" pitchFamily="34" charset="0"/>
              </a:rPr>
              <a:pPr/>
              <a:t>5</a:t>
            </a:fld>
            <a:endParaRPr lang="en-CA">
              <a:solidFill>
                <a:srgbClr val="3F3F3F"/>
              </a:solidFill>
              <a:latin typeface="Corbel" panose="020B0503020204020204" pitchFamily="34" charset="0"/>
            </a:endParaRPr>
          </a:p>
        </p:txBody>
      </p:sp>
      <p:sp>
        <p:nvSpPr>
          <p:cNvPr id="3" name="TextBox 2">
            <a:extLst>
              <a:ext uri="{FF2B5EF4-FFF2-40B4-BE49-F238E27FC236}">
                <a16:creationId xmlns:a16="http://schemas.microsoft.com/office/drawing/2014/main" id="{B63C55C2-FF17-866B-76ED-82C52E157E74}"/>
              </a:ext>
            </a:extLst>
          </p:cNvPr>
          <p:cNvSpPr txBox="1"/>
          <p:nvPr/>
        </p:nvSpPr>
        <p:spPr>
          <a:xfrm>
            <a:off x="725488" y="2028825"/>
            <a:ext cx="3533776" cy="3416320"/>
          </a:xfrm>
          <a:prstGeom prst="rect">
            <a:avLst/>
          </a:prstGeom>
          <a:noFill/>
        </p:spPr>
        <p:txBody>
          <a:bodyPr wrap="square" rtlCol="0">
            <a:spAutoFit/>
          </a:bodyPr>
          <a:lstStyle/>
          <a:p>
            <a:pPr marL="285750" indent="-285750">
              <a:buFontTx/>
              <a:buChar char="-"/>
            </a:pPr>
            <a:r>
              <a:rPr lang="en-CA" sz="2400" dirty="0"/>
              <a:t>New growth is affected.</a:t>
            </a:r>
          </a:p>
          <a:p>
            <a:pPr marL="285750" indent="-285750">
              <a:buFontTx/>
              <a:buChar char="-"/>
            </a:pPr>
            <a:r>
              <a:rPr lang="en-CA" sz="2400" dirty="0"/>
              <a:t>Veins are green and interveinal areas are yellow</a:t>
            </a:r>
          </a:p>
          <a:p>
            <a:pPr marL="285750" indent="-285750">
              <a:buFontTx/>
              <a:buChar char="-"/>
            </a:pPr>
            <a:r>
              <a:rPr lang="en-CA" sz="2400" dirty="0"/>
              <a:t>Reduces photosynthesis of leaves</a:t>
            </a:r>
          </a:p>
          <a:p>
            <a:pPr marL="285750" indent="-285750">
              <a:buFontTx/>
              <a:buChar char="-"/>
            </a:pPr>
            <a:r>
              <a:rPr lang="en-CA" sz="2400" dirty="0"/>
              <a:t>Mostly due to alkaline pH in the growing medium</a:t>
            </a:r>
          </a:p>
        </p:txBody>
      </p:sp>
    </p:spTree>
    <p:extLst>
      <p:ext uri="{BB962C8B-B14F-4D97-AF65-F5344CB8AC3E}">
        <p14:creationId xmlns:p14="http://schemas.microsoft.com/office/powerpoint/2010/main" val="1949422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5575"/>
            <a:ext cx="8229600" cy="1252538"/>
          </a:xfrm>
        </p:spPr>
        <p:txBody>
          <a:bodyPr>
            <a:normAutofit fontScale="90000"/>
          </a:bodyPr>
          <a:lstStyle/>
          <a:p>
            <a:pPr>
              <a:defRPr/>
            </a:pPr>
            <a:r>
              <a:rPr lang="en-CA" dirty="0"/>
              <a:t>Iron deficiency in geraniums, High pH also Nitrogen deficiency</a:t>
            </a:r>
          </a:p>
        </p:txBody>
      </p:sp>
      <p:pic>
        <p:nvPicPr>
          <p:cNvPr id="165891"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011489" y="1774826"/>
            <a:ext cx="6169025" cy="4625975"/>
          </a:xfrm>
        </p:spPr>
      </p:pic>
      <p:sp>
        <p:nvSpPr>
          <p:cNvPr id="4" name="Date Placeholder 3"/>
          <p:cNvSpPr>
            <a:spLocks noGrp="1"/>
          </p:cNvSpPr>
          <p:nvPr>
            <p:ph type="dt" sz="quarter" idx="10"/>
          </p:nvPr>
        </p:nvSpPr>
        <p:spPr/>
        <p:txBody>
          <a:bodyPr/>
          <a:lstStyle/>
          <a:p>
            <a:pPr>
              <a:defRPr/>
            </a:pPr>
            <a:fld id="{55B84555-FF10-42F1-B50E-A510CC3CF187}" type="datetime1">
              <a:rPr lang="en-CA" smtClean="0"/>
              <a:t>2024-02-06</a:t>
            </a:fld>
            <a:endParaRPr lang="en-CA" dirty="0"/>
          </a:p>
        </p:txBody>
      </p:sp>
      <p:sp>
        <p:nvSpPr>
          <p:cNvPr id="5" name="Footer Placeholder 4"/>
          <p:cNvSpPr>
            <a:spLocks noGrp="1"/>
          </p:cNvSpPr>
          <p:nvPr>
            <p:ph type="ftr" sz="quarter" idx="11"/>
          </p:nvPr>
        </p:nvSpPr>
        <p:spPr/>
        <p:txBody>
          <a:bodyPr/>
          <a:lstStyle/>
          <a:p>
            <a:pPr>
              <a:defRPr/>
            </a:pPr>
            <a:r>
              <a:rPr lang="en-CA"/>
              <a:t>SGGA Feb 8 2024 Dr. M.Mirza</a:t>
            </a:r>
          </a:p>
        </p:txBody>
      </p:sp>
      <p:sp>
        <p:nvSpPr>
          <p:cNvPr id="16589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2D23121-06B9-4261-9BF0-134AF6BD2D24}" type="slidenum">
              <a:rPr lang="en-CA" smtClean="0">
                <a:solidFill>
                  <a:srgbClr val="3F3F3F"/>
                </a:solidFill>
                <a:latin typeface="Corbel" panose="020B0503020204020204" pitchFamily="34" charset="0"/>
              </a:rPr>
              <a:pPr/>
              <a:t>6</a:t>
            </a:fld>
            <a:endParaRPr lang="en-CA">
              <a:solidFill>
                <a:srgbClr val="3F3F3F"/>
              </a:solidFill>
              <a:latin typeface="Corbel" panose="020B0503020204020204" pitchFamily="34" charset="0"/>
            </a:endParaRPr>
          </a:p>
        </p:txBody>
      </p:sp>
    </p:spTree>
    <p:extLst>
      <p:ext uri="{BB962C8B-B14F-4D97-AF65-F5344CB8AC3E}">
        <p14:creationId xmlns:p14="http://schemas.microsoft.com/office/powerpoint/2010/main" val="107131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CA" dirty="0"/>
              <a:t>Geraniums showing phosphorus deficiency on lower leaves. Purple color. Generally due to cold temperature</a:t>
            </a:r>
          </a:p>
        </p:txBody>
      </p:sp>
      <p:sp>
        <p:nvSpPr>
          <p:cNvPr id="16794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9F872C65-56C2-4862-B805-A8677FA2A805}" type="slidenum">
              <a:rPr lang="en-CA" sz="1200">
                <a:solidFill>
                  <a:srgbClr val="3F3F3F"/>
                </a:solidFill>
              </a:rPr>
              <a:pPr>
                <a:buClrTx/>
                <a:buSzTx/>
                <a:buFontTx/>
                <a:buNone/>
              </a:pPr>
              <a:t>7</a:t>
            </a:fld>
            <a:endParaRPr lang="en-CA" sz="1200">
              <a:solidFill>
                <a:srgbClr val="3F3F3F"/>
              </a:solidFill>
            </a:endParaRPr>
          </a:p>
        </p:txBody>
      </p:sp>
      <p:pic>
        <p:nvPicPr>
          <p:cNvPr id="167942" name="Picture 7" descr="DSC0895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43224" y="1950584"/>
            <a:ext cx="5176837" cy="38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quarter" idx="10"/>
          </p:nvPr>
        </p:nvSpPr>
        <p:spPr/>
        <p:txBody>
          <a:bodyPr/>
          <a:lstStyle/>
          <a:p>
            <a:pPr>
              <a:defRPr/>
            </a:pPr>
            <a:fld id="{E596DA1A-54B0-48A8-97FC-65BFA4A9E608}" type="datetime1">
              <a:rPr lang="en-CA" smtClean="0"/>
              <a:t>2024-02-06</a:t>
            </a:fld>
            <a:endParaRPr lang="en-CA" dirty="0"/>
          </a:p>
        </p:txBody>
      </p:sp>
      <p:sp>
        <p:nvSpPr>
          <p:cNvPr id="4" name="Footer Placeholder 3"/>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1960072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5575"/>
            <a:ext cx="8229600" cy="1252538"/>
          </a:xfrm>
        </p:spPr>
        <p:txBody>
          <a:bodyPr>
            <a:normAutofit fontScale="90000"/>
          </a:bodyPr>
          <a:lstStyle/>
          <a:p>
            <a:pPr>
              <a:defRPr/>
            </a:pPr>
            <a:r>
              <a:rPr lang="en-CA" dirty="0"/>
              <a:t>Acidic pH on geraniums. Iron and manganese toxicity. pH going below 5.5</a:t>
            </a:r>
          </a:p>
        </p:txBody>
      </p:sp>
      <p:sp>
        <p:nvSpPr>
          <p:cNvPr id="16896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1D852EBF-7CC5-409C-993A-3F3D6E915481}" type="slidenum">
              <a:rPr lang="en-CA" sz="1200">
                <a:solidFill>
                  <a:srgbClr val="3F3F3F"/>
                </a:solidFill>
              </a:rPr>
              <a:pPr>
                <a:buClrTx/>
                <a:buSzTx/>
                <a:buFontTx/>
                <a:buNone/>
              </a:pPr>
              <a:t>8</a:t>
            </a:fld>
            <a:endParaRPr lang="en-CA" sz="1200">
              <a:solidFill>
                <a:srgbClr val="3F3F3F"/>
              </a:solidFill>
            </a:endParaRPr>
          </a:p>
        </p:txBody>
      </p:sp>
      <p:pic>
        <p:nvPicPr>
          <p:cNvPr id="16896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11489" y="1774826"/>
            <a:ext cx="6169025" cy="4625975"/>
          </a:xfrm>
          <a:noFill/>
        </p:spPr>
      </p:pic>
      <p:sp>
        <p:nvSpPr>
          <p:cNvPr id="3" name="Date Placeholder 2"/>
          <p:cNvSpPr>
            <a:spLocks noGrp="1"/>
          </p:cNvSpPr>
          <p:nvPr>
            <p:ph type="dt" sz="quarter" idx="10"/>
          </p:nvPr>
        </p:nvSpPr>
        <p:spPr/>
        <p:txBody>
          <a:bodyPr/>
          <a:lstStyle/>
          <a:p>
            <a:pPr>
              <a:defRPr/>
            </a:pPr>
            <a:fld id="{8CAE2CCE-D6E0-47D1-9647-A74C5D2F1D3E}" type="datetime1">
              <a:rPr lang="en-CA" smtClean="0"/>
              <a:t>2024-02-06</a:t>
            </a:fld>
            <a:endParaRPr lang="en-CA" dirty="0"/>
          </a:p>
        </p:txBody>
      </p:sp>
      <p:sp>
        <p:nvSpPr>
          <p:cNvPr id="4" name="Footer Placeholder 3"/>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678363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5575"/>
            <a:ext cx="8229600" cy="1252538"/>
          </a:xfrm>
        </p:spPr>
        <p:txBody>
          <a:bodyPr>
            <a:normAutofit fontScale="90000"/>
          </a:bodyPr>
          <a:lstStyle/>
          <a:p>
            <a:pPr>
              <a:defRPr/>
            </a:pPr>
            <a:r>
              <a:rPr lang="en-CA" dirty="0"/>
              <a:t>Actual pH readings from affected geraniums</a:t>
            </a:r>
          </a:p>
        </p:txBody>
      </p:sp>
      <p:sp>
        <p:nvSpPr>
          <p:cNvPr id="16998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185A25CC-19B9-4E0D-8211-B27E3DFC0DFE}" type="slidenum">
              <a:rPr lang="en-CA" sz="1200">
                <a:solidFill>
                  <a:srgbClr val="3F3F3F"/>
                </a:solidFill>
              </a:rPr>
              <a:pPr>
                <a:buClrTx/>
                <a:buSzTx/>
                <a:buFontTx/>
                <a:buNone/>
              </a:pPr>
              <a:t>9</a:t>
            </a:fld>
            <a:endParaRPr lang="en-CA" sz="1200">
              <a:solidFill>
                <a:srgbClr val="3F3F3F"/>
              </a:solidFill>
            </a:endParaRPr>
          </a:p>
        </p:txBody>
      </p:sp>
      <p:pic>
        <p:nvPicPr>
          <p:cNvPr id="16998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11489" y="1774826"/>
            <a:ext cx="6169025" cy="4625975"/>
          </a:xfrm>
          <a:noFill/>
        </p:spPr>
      </p:pic>
      <p:sp>
        <p:nvSpPr>
          <p:cNvPr id="3" name="Date Placeholder 2"/>
          <p:cNvSpPr>
            <a:spLocks noGrp="1"/>
          </p:cNvSpPr>
          <p:nvPr>
            <p:ph type="dt" sz="quarter" idx="10"/>
          </p:nvPr>
        </p:nvSpPr>
        <p:spPr/>
        <p:txBody>
          <a:bodyPr/>
          <a:lstStyle/>
          <a:p>
            <a:pPr>
              <a:defRPr/>
            </a:pPr>
            <a:fld id="{329C1A87-6E92-49F6-9D0A-36881333D4D2}" type="datetime1">
              <a:rPr lang="en-CA" smtClean="0"/>
              <a:t>2024-02-06</a:t>
            </a:fld>
            <a:endParaRPr lang="en-CA" dirty="0"/>
          </a:p>
        </p:txBody>
      </p:sp>
      <p:sp>
        <p:nvSpPr>
          <p:cNvPr id="4" name="Footer Placeholder 3"/>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3988355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CA" dirty="0"/>
              <a:t>Cucumbers </a:t>
            </a:r>
          </a:p>
        </p:txBody>
      </p:sp>
      <p:pic>
        <p:nvPicPr>
          <p:cNvPr id="173059" name="Content Placeholder 5" descr="DSC08961.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66938" y="1643064"/>
            <a:ext cx="4667250" cy="3500437"/>
          </a:xfrm>
        </p:spPr>
      </p:pic>
      <p:sp>
        <p:nvSpPr>
          <p:cNvPr id="17306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628B0780-9CC1-4F53-83E8-763911320E55}" type="slidenum">
              <a:rPr lang="en-CA" sz="1200">
                <a:solidFill>
                  <a:srgbClr val="3F3F3F"/>
                </a:solidFill>
              </a:rPr>
              <a:pPr>
                <a:buClrTx/>
                <a:buSzTx/>
                <a:buFontTx/>
                <a:buNone/>
              </a:pPr>
              <a:t>10</a:t>
            </a:fld>
            <a:endParaRPr lang="en-CA" sz="1200">
              <a:solidFill>
                <a:srgbClr val="3F3F3F"/>
              </a:solidFill>
            </a:endParaRPr>
          </a:p>
        </p:txBody>
      </p:sp>
      <p:sp>
        <p:nvSpPr>
          <p:cNvPr id="173061" name="TextBox 6"/>
          <p:cNvSpPr txBox="1">
            <a:spLocks noChangeArrowheads="1"/>
          </p:cNvSpPr>
          <p:nvPr/>
        </p:nvSpPr>
        <p:spPr bwMode="auto">
          <a:xfrm>
            <a:off x="7096126" y="2000250"/>
            <a:ext cx="307181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Char char="-"/>
            </a:pPr>
            <a:r>
              <a:rPr lang="en-CA" sz="2800">
                <a:latin typeface="Arial" panose="020B0604020202020204" pitchFamily="34" charset="0"/>
              </a:rPr>
              <a:t>Heat</a:t>
            </a:r>
          </a:p>
          <a:p>
            <a:pPr eaLnBrk="1" hangingPunct="1">
              <a:buClrTx/>
              <a:buSzTx/>
              <a:buFontTx/>
              <a:buChar char="-"/>
            </a:pPr>
            <a:r>
              <a:rPr lang="en-CA" sz="2800">
                <a:latin typeface="Arial" panose="020B0604020202020204" pitchFamily="34" charset="0"/>
              </a:rPr>
              <a:t>Lack of nutrients</a:t>
            </a:r>
          </a:p>
          <a:p>
            <a:pPr eaLnBrk="1" hangingPunct="1">
              <a:buClrTx/>
              <a:buSzTx/>
              <a:buFontTx/>
              <a:buChar char="-"/>
            </a:pPr>
            <a:r>
              <a:rPr lang="en-CA" sz="2800">
                <a:latin typeface="Arial" panose="020B0604020202020204" pitchFamily="34" charset="0"/>
              </a:rPr>
              <a:t>Pesticide</a:t>
            </a:r>
          </a:p>
          <a:p>
            <a:pPr eaLnBrk="1" hangingPunct="1">
              <a:buClrTx/>
              <a:buSzTx/>
              <a:buFontTx/>
              <a:buChar char="-"/>
            </a:pPr>
            <a:r>
              <a:rPr lang="en-CA" sz="2800">
                <a:latin typeface="Arial" panose="020B0604020202020204" pitchFamily="34" charset="0"/>
              </a:rPr>
              <a:t>High EC</a:t>
            </a:r>
          </a:p>
        </p:txBody>
      </p:sp>
      <p:sp>
        <p:nvSpPr>
          <p:cNvPr id="3" name="Date Placeholder 2"/>
          <p:cNvSpPr>
            <a:spLocks noGrp="1"/>
          </p:cNvSpPr>
          <p:nvPr>
            <p:ph type="dt" sz="quarter" idx="10"/>
          </p:nvPr>
        </p:nvSpPr>
        <p:spPr/>
        <p:txBody>
          <a:bodyPr/>
          <a:lstStyle/>
          <a:p>
            <a:pPr>
              <a:defRPr/>
            </a:pPr>
            <a:fld id="{CCD5A282-3FFC-4F59-ABB6-AE59AFBBB814}" type="datetime1">
              <a:rPr lang="en-CA" smtClean="0"/>
              <a:t>2024-02-06</a:t>
            </a:fld>
            <a:endParaRPr lang="en-CA" dirty="0"/>
          </a:p>
        </p:txBody>
      </p:sp>
      <p:sp>
        <p:nvSpPr>
          <p:cNvPr id="4" name="Footer Placeholder 3"/>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3480632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CA" dirty="0"/>
              <a:t>Too much wilting – generative response</a:t>
            </a:r>
          </a:p>
        </p:txBody>
      </p:sp>
      <p:sp>
        <p:nvSpPr>
          <p:cNvPr id="17408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BB051064-9ECA-4751-A7AA-44E2DE952A6F}" type="slidenum">
              <a:rPr lang="en-CA" sz="1200">
                <a:solidFill>
                  <a:srgbClr val="3F3F3F"/>
                </a:solidFill>
              </a:rPr>
              <a:pPr>
                <a:buClrTx/>
                <a:buSzTx/>
                <a:buFontTx/>
                <a:buNone/>
              </a:pPr>
              <a:t>11</a:t>
            </a:fld>
            <a:endParaRPr lang="en-CA" sz="1200">
              <a:solidFill>
                <a:srgbClr val="3F3F3F"/>
              </a:solidFill>
            </a:endParaRPr>
          </a:p>
        </p:txBody>
      </p:sp>
      <p:pic>
        <p:nvPicPr>
          <p:cNvPr id="174084" name="Picture 2" descr="F:\Plant Pictures 2009\Bedding Plants\2009-04-17\11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11489" y="1774826"/>
            <a:ext cx="6169025" cy="4625975"/>
          </a:xfrm>
          <a:noFill/>
        </p:spPr>
      </p:pic>
      <p:sp>
        <p:nvSpPr>
          <p:cNvPr id="3" name="Date Placeholder 2"/>
          <p:cNvSpPr>
            <a:spLocks noGrp="1"/>
          </p:cNvSpPr>
          <p:nvPr>
            <p:ph type="dt" sz="quarter" idx="10"/>
          </p:nvPr>
        </p:nvSpPr>
        <p:spPr/>
        <p:txBody>
          <a:bodyPr/>
          <a:lstStyle/>
          <a:p>
            <a:pPr>
              <a:defRPr/>
            </a:pPr>
            <a:fld id="{87251B51-CDFF-424B-8E48-98A0E9174603}" type="datetime1">
              <a:rPr lang="en-CA" smtClean="0"/>
              <a:t>2024-02-06</a:t>
            </a:fld>
            <a:endParaRPr lang="en-CA" dirty="0"/>
          </a:p>
        </p:txBody>
      </p:sp>
      <p:sp>
        <p:nvSpPr>
          <p:cNvPr id="4" name="Footer Placeholder 3"/>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1180465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19C0C-4472-3690-4F70-736F64A54BC6}"/>
              </a:ext>
            </a:extLst>
          </p:cNvPr>
          <p:cNvSpPr>
            <a:spLocks noGrp="1"/>
          </p:cNvSpPr>
          <p:nvPr>
            <p:ph type="title"/>
          </p:nvPr>
        </p:nvSpPr>
        <p:spPr/>
        <p:txBody>
          <a:bodyPr/>
          <a:lstStyle/>
          <a:p>
            <a:r>
              <a:rPr lang="en-CA" dirty="0"/>
              <a:t>Calcium deficiency in cucumbers</a:t>
            </a:r>
          </a:p>
        </p:txBody>
      </p:sp>
      <p:pic>
        <p:nvPicPr>
          <p:cNvPr id="5" name="Content Placeholder 4">
            <a:extLst>
              <a:ext uri="{FF2B5EF4-FFF2-40B4-BE49-F238E27FC236}">
                <a16:creationId xmlns:a16="http://schemas.microsoft.com/office/drawing/2014/main" id="{15577AE0-507E-3667-3D94-B2F1B592ADC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64994" y="1825625"/>
            <a:ext cx="3707456" cy="4945536"/>
          </a:xfrm>
        </p:spPr>
      </p:pic>
      <p:sp>
        <p:nvSpPr>
          <p:cNvPr id="3" name="Date Placeholder 2">
            <a:extLst>
              <a:ext uri="{FF2B5EF4-FFF2-40B4-BE49-F238E27FC236}">
                <a16:creationId xmlns:a16="http://schemas.microsoft.com/office/drawing/2014/main" id="{58889EC3-6744-5459-129F-30FA131AC401}"/>
              </a:ext>
            </a:extLst>
          </p:cNvPr>
          <p:cNvSpPr>
            <a:spLocks noGrp="1"/>
          </p:cNvSpPr>
          <p:nvPr>
            <p:ph type="dt" sz="half" idx="10"/>
          </p:nvPr>
        </p:nvSpPr>
        <p:spPr/>
        <p:txBody>
          <a:bodyPr/>
          <a:lstStyle/>
          <a:p>
            <a:fld id="{F2B632BF-5BDB-40BB-8E7B-FF0DE0DB0407}" type="datetime1">
              <a:rPr lang="en-CA" smtClean="0"/>
              <a:t>2024-02-06</a:t>
            </a:fld>
            <a:endParaRPr lang="en-CA"/>
          </a:p>
        </p:txBody>
      </p:sp>
      <p:sp>
        <p:nvSpPr>
          <p:cNvPr id="4" name="Footer Placeholder 3">
            <a:extLst>
              <a:ext uri="{FF2B5EF4-FFF2-40B4-BE49-F238E27FC236}">
                <a16:creationId xmlns:a16="http://schemas.microsoft.com/office/drawing/2014/main" id="{B96D7173-1B58-CA37-7A1B-155A4DED3D51}"/>
              </a:ext>
            </a:extLst>
          </p:cNvPr>
          <p:cNvSpPr>
            <a:spLocks noGrp="1"/>
          </p:cNvSpPr>
          <p:nvPr>
            <p:ph type="ftr" sz="quarter" idx="11"/>
          </p:nvPr>
        </p:nvSpPr>
        <p:spPr/>
        <p:txBody>
          <a:bodyPr/>
          <a:lstStyle/>
          <a:p>
            <a:r>
              <a:rPr lang="en-CA"/>
              <a:t>SGGA Feb 8 2024 Dr. M.Mirza</a:t>
            </a:r>
          </a:p>
        </p:txBody>
      </p:sp>
      <p:sp>
        <p:nvSpPr>
          <p:cNvPr id="6" name="Slide Number Placeholder 5">
            <a:extLst>
              <a:ext uri="{FF2B5EF4-FFF2-40B4-BE49-F238E27FC236}">
                <a16:creationId xmlns:a16="http://schemas.microsoft.com/office/drawing/2014/main" id="{E010C30D-71F9-6DB4-E76E-6FF80F288FD9}"/>
              </a:ext>
            </a:extLst>
          </p:cNvPr>
          <p:cNvSpPr>
            <a:spLocks noGrp="1"/>
          </p:cNvSpPr>
          <p:nvPr>
            <p:ph type="sldNum" sz="quarter" idx="12"/>
          </p:nvPr>
        </p:nvSpPr>
        <p:spPr/>
        <p:txBody>
          <a:bodyPr/>
          <a:lstStyle/>
          <a:p>
            <a:fld id="{AB8E8318-1147-4A34-9271-2722E6DC8EAD}" type="slidenum">
              <a:rPr lang="en-CA" smtClean="0"/>
              <a:t>12</a:t>
            </a:fld>
            <a:endParaRPr lang="en-CA"/>
          </a:p>
        </p:txBody>
      </p:sp>
    </p:spTree>
    <p:extLst>
      <p:ext uri="{BB962C8B-B14F-4D97-AF65-F5344CB8AC3E}">
        <p14:creationId xmlns:p14="http://schemas.microsoft.com/office/powerpoint/2010/main" val="821162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CC46A-80F2-E923-CEBB-66B863FA78A2}"/>
              </a:ext>
            </a:extLst>
          </p:cNvPr>
          <p:cNvSpPr>
            <a:spLocks noGrp="1"/>
          </p:cNvSpPr>
          <p:nvPr>
            <p:ph type="title"/>
          </p:nvPr>
        </p:nvSpPr>
        <p:spPr/>
        <p:txBody>
          <a:bodyPr>
            <a:normAutofit fontScale="90000"/>
          </a:bodyPr>
          <a:lstStyle/>
          <a:p>
            <a:r>
              <a:rPr lang="en-CA" dirty="0"/>
              <a:t>Pollution damage to cucumbers due to incomplete combustion of natural gas for heating</a:t>
            </a:r>
          </a:p>
        </p:txBody>
      </p:sp>
      <p:pic>
        <p:nvPicPr>
          <p:cNvPr id="5" name="Content Placeholder 4">
            <a:extLst>
              <a:ext uri="{FF2B5EF4-FFF2-40B4-BE49-F238E27FC236}">
                <a16:creationId xmlns:a16="http://schemas.microsoft.com/office/drawing/2014/main" id="{5516E67C-A65F-44DC-F71F-F11999B114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78479" y="1825625"/>
            <a:ext cx="5235042" cy="4351338"/>
          </a:xfrm>
        </p:spPr>
      </p:pic>
      <p:sp>
        <p:nvSpPr>
          <p:cNvPr id="3" name="Date Placeholder 2">
            <a:extLst>
              <a:ext uri="{FF2B5EF4-FFF2-40B4-BE49-F238E27FC236}">
                <a16:creationId xmlns:a16="http://schemas.microsoft.com/office/drawing/2014/main" id="{0258328C-97FA-7BB2-47AC-3D5C588E3241}"/>
              </a:ext>
            </a:extLst>
          </p:cNvPr>
          <p:cNvSpPr>
            <a:spLocks noGrp="1"/>
          </p:cNvSpPr>
          <p:nvPr>
            <p:ph type="dt" sz="half" idx="10"/>
          </p:nvPr>
        </p:nvSpPr>
        <p:spPr/>
        <p:txBody>
          <a:bodyPr/>
          <a:lstStyle/>
          <a:p>
            <a:fld id="{637E7F2F-4FD0-4F19-A8B2-ED31F9B5C5BA}" type="datetime1">
              <a:rPr lang="en-CA" smtClean="0"/>
              <a:t>2024-02-06</a:t>
            </a:fld>
            <a:endParaRPr lang="en-CA"/>
          </a:p>
        </p:txBody>
      </p:sp>
      <p:sp>
        <p:nvSpPr>
          <p:cNvPr id="4" name="Footer Placeholder 3">
            <a:extLst>
              <a:ext uri="{FF2B5EF4-FFF2-40B4-BE49-F238E27FC236}">
                <a16:creationId xmlns:a16="http://schemas.microsoft.com/office/drawing/2014/main" id="{5FE4DA93-372F-8555-7C2D-94881C8A7F86}"/>
              </a:ext>
            </a:extLst>
          </p:cNvPr>
          <p:cNvSpPr>
            <a:spLocks noGrp="1"/>
          </p:cNvSpPr>
          <p:nvPr>
            <p:ph type="ftr" sz="quarter" idx="11"/>
          </p:nvPr>
        </p:nvSpPr>
        <p:spPr/>
        <p:txBody>
          <a:bodyPr/>
          <a:lstStyle/>
          <a:p>
            <a:r>
              <a:rPr lang="en-CA"/>
              <a:t>SGGA Feb 8 2024 Dr. M.Mirza</a:t>
            </a:r>
          </a:p>
        </p:txBody>
      </p:sp>
      <p:sp>
        <p:nvSpPr>
          <p:cNvPr id="6" name="Slide Number Placeholder 5">
            <a:extLst>
              <a:ext uri="{FF2B5EF4-FFF2-40B4-BE49-F238E27FC236}">
                <a16:creationId xmlns:a16="http://schemas.microsoft.com/office/drawing/2014/main" id="{AF2C51A5-AF51-BD65-3254-A1A2B9FA1730}"/>
              </a:ext>
            </a:extLst>
          </p:cNvPr>
          <p:cNvSpPr>
            <a:spLocks noGrp="1"/>
          </p:cNvSpPr>
          <p:nvPr>
            <p:ph type="sldNum" sz="quarter" idx="12"/>
          </p:nvPr>
        </p:nvSpPr>
        <p:spPr/>
        <p:txBody>
          <a:bodyPr/>
          <a:lstStyle/>
          <a:p>
            <a:fld id="{AB8E8318-1147-4A34-9271-2722E6DC8EAD}" type="slidenum">
              <a:rPr lang="en-CA" smtClean="0"/>
              <a:t>13</a:t>
            </a:fld>
            <a:endParaRPr lang="en-CA"/>
          </a:p>
        </p:txBody>
      </p:sp>
    </p:spTree>
    <p:extLst>
      <p:ext uri="{BB962C8B-B14F-4D97-AF65-F5344CB8AC3E}">
        <p14:creationId xmlns:p14="http://schemas.microsoft.com/office/powerpoint/2010/main" val="2887329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F50B3-1B14-5504-CA30-930EEE0C6733}"/>
              </a:ext>
            </a:extLst>
          </p:cNvPr>
          <p:cNvSpPr>
            <a:spLocks noGrp="1"/>
          </p:cNvSpPr>
          <p:nvPr>
            <p:ph type="title"/>
          </p:nvPr>
        </p:nvSpPr>
        <p:spPr/>
        <p:txBody>
          <a:bodyPr/>
          <a:lstStyle/>
          <a:p>
            <a:r>
              <a:rPr lang="en-CA" dirty="0"/>
              <a:t>Magnesium deficiency in cucumbers</a:t>
            </a:r>
          </a:p>
        </p:txBody>
      </p:sp>
      <p:pic>
        <p:nvPicPr>
          <p:cNvPr id="5" name="Content Placeholder 4">
            <a:extLst>
              <a:ext uri="{FF2B5EF4-FFF2-40B4-BE49-F238E27FC236}">
                <a16:creationId xmlns:a16="http://schemas.microsoft.com/office/drawing/2014/main" id="{12812622-9966-0CE8-5D6B-A1A4F5E5AD0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64248" y="1825625"/>
            <a:ext cx="3698677" cy="4931570"/>
          </a:xfrm>
        </p:spPr>
      </p:pic>
      <p:sp>
        <p:nvSpPr>
          <p:cNvPr id="3" name="Date Placeholder 2">
            <a:extLst>
              <a:ext uri="{FF2B5EF4-FFF2-40B4-BE49-F238E27FC236}">
                <a16:creationId xmlns:a16="http://schemas.microsoft.com/office/drawing/2014/main" id="{C3460BBE-669E-1EE6-7336-6D79000B78EA}"/>
              </a:ext>
            </a:extLst>
          </p:cNvPr>
          <p:cNvSpPr>
            <a:spLocks noGrp="1"/>
          </p:cNvSpPr>
          <p:nvPr>
            <p:ph type="dt" sz="half" idx="10"/>
          </p:nvPr>
        </p:nvSpPr>
        <p:spPr/>
        <p:txBody>
          <a:bodyPr/>
          <a:lstStyle/>
          <a:p>
            <a:fld id="{44129D13-EFD9-4D0A-9158-B056D09886CE}" type="datetime1">
              <a:rPr lang="en-CA" smtClean="0"/>
              <a:t>2024-02-06</a:t>
            </a:fld>
            <a:endParaRPr lang="en-CA"/>
          </a:p>
        </p:txBody>
      </p:sp>
      <p:sp>
        <p:nvSpPr>
          <p:cNvPr id="4" name="Footer Placeholder 3">
            <a:extLst>
              <a:ext uri="{FF2B5EF4-FFF2-40B4-BE49-F238E27FC236}">
                <a16:creationId xmlns:a16="http://schemas.microsoft.com/office/drawing/2014/main" id="{29DB6144-E7DF-431C-DF85-F708DD1278AF}"/>
              </a:ext>
            </a:extLst>
          </p:cNvPr>
          <p:cNvSpPr>
            <a:spLocks noGrp="1"/>
          </p:cNvSpPr>
          <p:nvPr>
            <p:ph type="ftr" sz="quarter" idx="11"/>
          </p:nvPr>
        </p:nvSpPr>
        <p:spPr/>
        <p:txBody>
          <a:bodyPr/>
          <a:lstStyle/>
          <a:p>
            <a:r>
              <a:rPr lang="en-CA"/>
              <a:t>SGGA Feb 8 2024 Dr. M.Mirza</a:t>
            </a:r>
          </a:p>
        </p:txBody>
      </p:sp>
      <p:sp>
        <p:nvSpPr>
          <p:cNvPr id="6" name="Slide Number Placeholder 5">
            <a:extLst>
              <a:ext uri="{FF2B5EF4-FFF2-40B4-BE49-F238E27FC236}">
                <a16:creationId xmlns:a16="http://schemas.microsoft.com/office/drawing/2014/main" id="{BE82EE8C-D8FD-C2BC-1C2A-FAFFFE968B5E}"/>
              </a:ext>
            </a:extLst>
          </p:cNvPr>
          <p:cNvSpPr>
            <a:spLocks noGrp="1"/>
          </p:cNvSpPr>
          <p:nvPr>
            <p:ph type="sldNum" sz="quarter" idx="12"/>
          </p:nvPr>
        </p:nvSpPr>
        <p:spPr/>
        <p:txBody>
          <a:bodyPr/>
          <a:lstStyle/>
          <a:p>
            <a:fld id="{AB8E8318-1147-4A34-9271-2722E6DC8EAD}" type="slidenum">
              <a:rPr lang="en-CA" smtClean="0"/>
              <a:t>14</a:t>
            </a:fld>
            <a:endParaRPr lang="en-CA"/>
          </a:p>
        </p:txBody>
      </p:sp>
    </p:spTree>
    <p:extLst>
      <p:ext uri="{BB962C8B-B14F-4D97-AF65-F5344CB8AC3E}">
        <p14:creationId xmlns:p14="http://schemas.microsoft.com/office/powerpoint/2010/main" val="2012192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FB6EF-DEC2-20CD-7CAA-3E19207EB6C1}"/>
              </a:ext>
            </a:extLst>
          </p:cNvPr>
          <p:cNvSpPr>
            <a:spLocks noGrp="1"/>
          </p:cNvSpPr>
          <p:nvPr>
            <p:ph type="title"/>
          </p:nvPr>
        </p:nvSpPr>
        <p:spPr/>
        <p:txBody>
          <a:bodyPr/>
          <a:lstStyle/>
          <a:p>
            <a:r>
              <a:rPr lang="en-CA" dirty="0"/>
              <a:t>Phosphorus deficiency in cannabis leaves</a:t>
            </a:r>
          </a:p>
        </p:txBody>
      </p:sp>
      <p:pic>
        <p:nvPicPr>
          <p:cNvPr id="5" name="Content Placeholder 4">
            <a:extLst>
              <a:ext uri="{FF2B5EF4-FFF2-40B4-BE49-F238E27FC236}">
                <a16:creationId xmlns:a16="http://schemas.microsoft.com/office/drawing/2014/main" id="{D1DD3CEF-D8B9-CA1C-77EA-4578D735553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3590777" y="2735115"/>
            <a:ext cx="5376861" cy="3024484"/>
          </a:xfrm>
        </p:spPr>
      </p:pic>
      <p:sp>
        <p:nvSpPr>
          <p:cNvPr id="3" name="Date Placeholder 2">
            <a:extLst>
              <a:ext uri="{FF2B5EF4-FFF2-40B4-BE49-F238E27FC236}">
                <a16:creationId xmlns:a16="http://schemas.microsoft.com/office/drawing/2014/main" id="{47E83EE1-693E-3D93-0E04-270E08796E25}"/>
              </a:ext>
            </a:extLst>
          </p:cNvPr>
          <p:cNvSpPr>
            <a:spLocks noGrp="1"/>
          </p:cNvSpPr>
          <p:nvPr>
            <p:ph type="dt" sz="half" idx="10"/>
          </p:nvPr>
        </p:nvSpPr>
        <p:spPr/>
        <p:txBody>
          <a:bodyPr/>
          <a:lstStyle/>
          <a:p>
            <a:fld id="{ED1FD65E-6356-4354-A7D3-BFCD0713CF64}" type="datetime1">
              <a:rPr lang="en-CA" smtClean="0"/>
              <a:t>2024-02-06</a:t>
            </a:fld>
            <a:endParaRPr lang="en-CA"/>
          </a:p>
        </p:txBody>
      </p:sp>
      <p:sp>
        <p:nvSpPr>
          <p:cNvPr id="4" name="Footer Placeholder 3">
            <a:extLst>
              <a:ext uri="{FF2B5EF4-FFF2-40B4-BE49-F238E27FC236}">
                <a16:creationId xmlns:a16="http://schemas.microsoft.com/office/drawing/2014/main" id="{8543E787-FEE8-CED2-D180-F7A16BDB9EC4}"/>
              </a:ext>
            </a:extLst>
          </p:cNvPr>
          <p:cNvSpPr>
            <a:spLocks noGrp="1"/>
          </p:cNvSpPr>
          <p:nvPr>
            <p:ph type="ftr" sz="quarter" idx="11"/>
          </p:nvPr>
        </p:nvSpPr>
        <p:spPr/>
        <p:txBody>
          <a:bodyPr/>
          <a:lstStyle/>
          <a:p>
            <a:r>
              <a:rPr lang="en-CA"/>
              <a:t>SGGA Feb 8 2024 Dr. M.Mirza</a:t>
            </a:r>
          </a:p>
        </p:txBody>
      </p:sp>
      <p:sp>
        <p:nvSpPr>
          <p:cNvPr id="6" name="Slide Number Placeholder 5">
            <a:extLst>
              <a:ext uri="{FF2B5EF4-FFF2-40B4-BE49-F238E27FC236}">
                <a16:creationId xmlns:a16="http://schemas.microsoft.com/office/drawing/2014/main" id="{FC0674F6-ECB0-B0EF-CE29-2F71E4AF6E93}"/>
              </a:ext>
            </a:extLst>
          </p:cNvPr>
          <p:cNvSpPr>
            <a:spLocks noGrp="1"/>
          </p:cNvSpPr>
          <p:nvPr>
            <p:ph type="sldNum" sz="quarter" idx="12"/>
          </p:nvPr>
        </p:nvSpPr>
        <p:spPr/>
        <p:txBody>
          <a:bodyPr/>
          <a:lstStyle/>
          <a:p>
            <a:fld id="{AB8E8318-1147-4A34-9271-2722E6DC8EAD}" type="slidenum">
              <a:rPr lang="en-CA" smtClean="0"/>
              <a:t>15</a:t>
            </a:fld>
            <a:endParaRPr lang="en-CA"/>
          </a:p>
        </p:txBody>
      </p:sp>
    </p:spTree>
    <p:extLst>
      <p:ext uri="{BB962C8B-B14F-4D97-AF65-F5344CB8AC3E}">
        <p14:creationId xmlns:p14="http://schemas.microsoft.com/office/powerpoint/2010/main" val="3392643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CA" dirty="0"/>
              <a:t>Too much algae effects germination</a:t>
            </a:r>
          </a:p>
        </p:txBody>
      </p:sp>
      <p:sp>
        <p:nvSpPr>
          <p:cNvPr id="17510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09611947-D6EF-4247-A57D-D1FC3C50DA4A}" type="slidenum">
              <a:rPr lang="en-CA" sz="1200">
                <a:solidFill>
                  <a:srgbClr val="3F3F3F"/>
                </a:solidFill>
              </a:rPr>
              <a:pPr>
                <a:buClrTx/>
                <a:buSzTx/>
                <a:buFontTx/>
                <a:buNone/>
              </a:pPr>
              <a:t>16</a:t>
            </a:fld>
            <a:endParaRPr lang="en-CA" sz="1200">
              <a:solidFill>
                <a:srgbClr val="3F3F3F"/>
              </a:solidFill>
            </a:endParaRPr>
          </a:p>
        </p:txBody>
      </p:sp>
      <p:pic>
        <p:nvPicPr>
          <p:cNvPr id="175108" name="Picture 2" descr="F:\Plant Pictures 2009\Bedding Plants\2009-04-17\12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11489" y="1774826"/>
            <a:ext cx="6169025" cy="4625975"/>
          </a:xfrm>
          <a:noFill/>
        </p:spPr>
      </p:pic>
      <p:sp>
        <p:nvSpPr>
          <p:cNvPr id="3" name="Date Placeholder 2"/>
          <p:cNvSpPr>
            <a:spLocks noGrp="1"/>
          </p:cNvSpPr>
          <p:nvPr>
            <p:ph type="dt" sz="quarter" idx="10"/>
          </p:nvPr>
        </p:nvSpPr>
        <p:spPr/>
        <p:txBody>
          <a:bodyPr/>
          <a:lstStyle/>
          <a:p>
            <a:pPr>
              <a:defRPr/>
            </a:pPr>
            <a:fld id="{65339D28-362B-4DD7-AF15-92F0DBE0117C}" type="datetime1">
              <a:rPr lang="en-CA" smtClean="0"/>
              <a:t>2024-02-06</a:t>
            </a:fld>
            <a:endParaRPr lang="en-CA" dirty="0"/>
          </a:p>
        </p:txBody>
      </p:sp>
      <p:sp>
        <p:nvSpPr>
          <p:cNvPr id="4" name="Footer Placeholder 3"/>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2572013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5575"/>
            <a:ext cx="8229600" cy="1252538"/>
          </a:xfrm>
        </p:spPr>
        <p:txBody>
          <a:bodyPr>
            <a:normAutofit fontScale="90000"/>
          </a:bodyPr>
          <a:lstStyle/>
          <a:p>
            <a:pPr>
              <a:defRPr/>
            </a:pPr>
            <a:r>
              <a:rPr lang="en-CA" dirty="0"/>
              <a:t>Phosphorus deficiency in cucumbers</a:t>
            </a:r>
          </a:p>
        </p:txBody>
      </p:sp>
      <p:pic>
        <p:nvPicPr>
          <p:cNvPr id="179203"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011489" y="1774826"/>
            <a:ext cx="6169025" cy="4625975"/>
          </a:xfrm>
        </p:spPr>
      </p:pic>
      <p:sp>
        <p:nvSpPr>
          <p:cNvPr id="4" name="Date Placeholder 3"/>
          <p:cNvSpPr>
            <a:spLocks noGrp="1"/>
          </p:cNvSpPr>
          <p:nvPr>
            <p:ph type="dt" sz="quarter" idx="10"/>
          </p:nvPr>
        </p:nvSpPr>
        <p:spPr/>
        <p:txBody>
          <a:bodyPr/>
          <a:lstStyle/>
          <a:p>
            <a:pPr>
              <a:defRPr/>
            </a:pPr>
            <a:fld id="{1B2E332E-86B2-4046-9C99-93F26306BA88}" type="datetime1">
              <a:rPr lang="en-CA" smtClean="0"/>
              <a:t>2024-02-06</a:t>
            </a:fld>
            <a:endParaRPr lang="en-CA" dirty="0"/>
          </a:p>
        </p:txBody>
      </p:sp>
      <p:sp>
        <p:nvSpPr>
          <p:cNvPr id="5" name="Footer Placeholder 4"/>
          <p:cNvSpPr>
            <a:spLocks noGrp="1"/>
          </p:cNvSpPr>
          <p:nvPr>
            <p:ph type="ftr" sz="quarter" idx="11"/>
          </p:nvPr>
        </p:nvSpPr>
        <p:spPr/>
        <p:txBody>
          <a:bodyPr/>
          <a:lstStyle/>
          <a:p>
            <a:pPr>
              <a:defRPr/>
            </a:pPr>
            <a:r>
              <a:rPr lang="en-CA"/>
              <a:t>SGGA Feb 8 2024 Dr. M.Mirza</a:t>
            </a:r>
          </a:p>
        </p:txBody>
      </p:sp>
      <p:sp>
        <p:nvSpPr>
          <p:cNvPr id="17920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D0E148E-E79E-4302-9204-B1EA302B8149}" type="slidenum">
              <a:rPr lang="en-CA" smtClean="0">
                <a:solidFill>
                  <a:srgbClr val="3F3F3F"/>
                </a:solidFill>
                <a:latin typeface="Corbel" panose="020B0503020204020204" pitchFamily="34" charset="0"/>
              </a:rPr>
              <a:pPr/>
              <a:t>17</a:t>
            </a:fld>
            <a:endParaRPr lang="en-CA">
              <a:solidFill>
                <a:srgbClr val="3F3F3F"/>
              </a:solidFill>
              <a:latin typeface="Corbel" panose="020B0503020204020204" pitchFamily="34" charset="0"/>
            </a:endParaRPr>
          </a:p>
        </p:txBody>
      </p:sp>
    </p:spTree>
    <p:extLst>
      <p:ext uri="{BB962C8B-B14F-4D97-AF65-F5344CB8AC3E}">
        <p14:creationId xmlns:p14="http://schemas.microsoft.com/office/powerpoint/2010/main" val="2529670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5575"/>
            <a:ext cx="8229600" cy="1252538"/>
          </a:xfrm>
        </p:spPr>
        <p:txBody>
          <a:bodyPr>
            <a:normAutofit fontScale="90000"/>
          </a:bodyPr>
          <a:lstStyle/>
          <a:p>
            <a:pPr>
              <a:defRPr/>
            </a:pPr>
            <a:r>
              <a:rPr lang="en-CA" dirty="0"/>
              <a:t>A close up of Phosphorus deficiency</a:t>
            </a:r>
          </a:p>
        </p:txBody>
      </p:sp>
      <p:pic>
        <p:nvPicPr>
          <p:cNvPr id="18022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011489" y="1774826"/>
            <a:ext cx="6169025" cy="4625975"/>
          </a:xfrm>
        </p:spPr>
      </p:pic>
      <p:sp>
        <p:nvSpPr>
          <p:cNvPr id="4" name="Date Placeholder 3"/>
          <p:cNvSpPr>
            <a:spLocks noGrp="1"/>
          </p:cNvSpPr>
          <p:nvPr>
            <p:ph type="dt" sz="quarter" idx="10"/>
          </p:nvPr>
        </p:nvSpPr>
        <p:spPr/>
        <p:txBody>
          <a:bodyPr/>
          <a:lstStyle/>
          <a:p>
            <a:pPr>
              <a:defRPr/>
            </a:pPr>
            <a:fld id="{D24BF01F-BB0F-4960-8D52-3B8313EBBA1A}" type="datetime1">
              <a:rPr lang="en-CA" smtClean="0"/>
              <a:t>2024-02-06</a:t>
            </a:fld>
            <a:endParaRPr lang="en-CA" dirty="0"/>
          </a:p>
        </p:txBody>
      </p:sp>
      <p:sp>
        <p:nvSpPr>
          <p:cNvPr id="5" name="Footer Placeholder 4"/>
          <p:cNvSpPr>
            <a:spLocks noGrp="1"/>
          </p:cNvSpPr>
          <p:nvPr>
            <p:ph type="ftr" sz="quarter" idx="11"/>
          </p:nvPr>
        </p:nvSpPr>
        <p:spPr/>
        <p:txBody>
          <a:bodyPr/>
          <a:lstStyle/>
          <a:p>
            <a:pPr>
              <a:defRPr/>
            </a:pPr>
            <a:r>
              <a:rPr lang="en-CA"/>
              <a:t>SGGA Feb 8 2024 Dr. M.Mirza</a:t>
            </a:r>
          </a:p>
        </p:txBody>
      </p:sp>
      <p:sp>
        <p:nvSpPr>
          <p:cNvPr id="18023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AAE4420-256E-41B6-896E-90EFF696D564}" type="slidenum">
              <a:rPr lang="en-CA" smtClean="0">
                <a:solidFill>
                  <a:srgbClr val="3F3F3F"/>
                </a:solidFill>
                <a:latin typeface="Corbel" panose="020B0503020204020204" pitchFamily="34" charset="0"/>
              </a:rPr>
              <a:pPr/>
              <a:t>18</a:t>
            </a:fld>
            <a:endParaRPr lang="en-CA">
              <a:solidFill>
                <a:srgbClr val="3F3F3F"/>
              </a:solidFill>
              <a:latin typeface="Corbel" panose="020B0503020204020204" pitchFamily="34" charset="0"/>
            </a:endParaRPr>
          </a:p>
        </p:txBody>
      </p:sp>
    </p:spTree>
    <p:extLst>
      <p:ext uri="{BB962C8B-B14F-4D97-AF65-F5344CB8AC3E}">
        <p14:creationId xmlns:p14="http://schemas.microsoft.com/office/powerpoint/2010/main" val="1911036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CA" dirty="0"/>
              <a:t>Phosphorus deficiency appears as blotches </a:t>
            </a:r>
          </a:p>
        </p:txBody>
      </p:sp>
      <p:pic>
        <p:nvPicPr>
          <p:cNvPr id="181251"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011489" y="1774826"/>
            <a:ext cx="6169025" cy="4625975"/>
          </a:xfrm>
        </p:spPr>
      </p:pic>
      <p:sp>
        <p:nvSpPr>
          <p:cNvPr id="4" name="Date Placeholder 3"/>
          <p:cNvSpPr>
            <a:spLocks noGrp="1"/>
          </p:cNvSpPr>
          <p:nvPr>
            <p:ph type="dt" sz="quarter" idx="10"/>
          </p:nvPr>
        </p:nvSpPr>
        <p:spPr/>
        <p:txBody>
          <a:bodyPr/>
          <a:lstStyle/>
          <a:p>
            <a:pPr>
              <a:defRPr/>
            </a:pPr>
            <a:fld id="{C37794A2-7A08-48EC-8ACE-4CF363360933}" type="datetime1">
              <a:rPr lang="en-CA" smtClean="0"/>
              <a:t>2024-02-06</a:t>
            </a:fld>
            <a:endParaRPr lang="en-CA" dirty="0"/>
          </a:p>
        </p:txBody>
      </p:sp>
      <p:sp>
        <p:nvSpPr>
          <p:cNvPr id="5" name="Footer Placeholder 4"/>
          <p:cNvSpPr>
            <a:spLocks noGrp="1"/>
          </p:cNvSpPr>
          <p:nvPr>
            <p:ph type="ftr" sz="quarter" idx="11"/>
          </p:nvPr>
        </p:nvSpPr>
        <p:spPr/>
        <p:txBody>
          <a:bodyPr/>
          <a:lstStyle/>
          <a:p>
            <a:pPr>
              <a:defRPr/>
            </a:pPr>
            <a:r>
              <a:rPr lang="en-CA"/>
              <a:t>SGGA Feb 8 2024 Dr. M.Mirza</a:t>
            </a:r>
          </a:p>
        </p:txBody>
      </p:sp>
      <p:sp>
        <p:nvSpPr>
          <p:cNvPr id="18125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DA53B2-1CF5-4073-8074-1107240749D9}" type="slidenum">
              <a:rPr lang="en-CA" smtClean="0">
                <a:solidFill>
                  <a:srgbClr val="3F3F3F"/>
                </a:solidFill>
                <a:latin typeface="Corbel" panose="020B0503020204020204" pitchFamily="34" charset="0"/>
              </a:rPr>
              <a:pPr/>
              <a:t>19</a:t>
            </a:fld>
            <a:endParaRPr lang="en-CA">
              <a:solidFill>
                <a:srgbClr val="3F3F3F"/>
              </a:solidFill>
              <a:latin typeface="Corbel" panose="020B0503020204020204" pitchFamily="34" charset="0"/>
            </a:endParaRPr>
          </a:p>
        </p:txBody>
      </p:sp>
    </p:spTree>
    <p:extLst>
      <p:ext uri="{BB962C8B-B14F-4D97-AF65-F5344CB8AC3E}">
        <p14:creationId xmlns:p14="http://schemas.microsoft.com/office/powerpoint/2010/main" val="3984252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5575"/>
            <a:ext cx="8229600" cy="1252538"/>
          </a:xfrm>
        </p:spPr>
        <p:txBody>
          <a:bodyPr>
            <a:normAutofit fontScale="90000"/>
          </a:bodyPr>
          <a:lstStyle/>
          <a:p>
            <a:pPr>
              <a:defRPr/>
            </a:pPr>
            <a:r>
              <a:rPr lang="en-CA" dirty="0"/>
              <a:t>Tomatoes affected by high temperature going above 30C. Leaf role</a:t>
            </a:r>
          </a:p>
        </p:txBody>
      </p:sp>
      <p:pic>
        <p:nvPicPr>
          <p:cNvPr id="182275"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011489" y="1774826"/>
            <a:ext cx="6169025" cy="4625975"/>
          </a:xfrm>
        </p:spPr>
      </p:pic>
      <p:sp>
        <p:nvSpPr>
          <p:cNvPr id="4" name="Date Placeholder 3"/>
          <p:cNvSpPr>
            <a:spLocks noGrp="1"/>
          </p:cNvSpPr>
          <p:nvPr>
            <p:ph type="dt" sz="quarter" idx="10"/>
          </p:nvPr>
        </p:nvSpPr>
        <p:spPr/>
        <p:txBody>
          <a:bodyPr/>
          <a:lstStyle/>
          <a:p>
            <a:pPr>
              <a:defRPr/>
            </a:pPr>
            <a:fld id="{C482E1B9-BC2C-4818-BF2D-759BE0F00BDF}" type="datetime1">
              <a:rPr lang="en-CA" smtClean="0"/>
              <a:t>2024-02-06</a:t>
            </a:fld>
            <a:endParaRPr lang="en-CA" dirty="0"/>
          </a:p>
        </p:txBody>
      </p:sp>
      <p:sp>
        <p:nvSpPr>
          <p:cNvPr id="5" name="Footer Placeholder 4"/>
          <p:cNvSpPr>
            <a:spLocks noGrp="1"/>
          </p:cNvSpPr>
          <p:nvPr>
            <p:ph type="ftr" sz="quarter" idx="11"/>
          </p:nvPr>
        </p:nvSpPr>
        <p:spPr/>
        <p:txBody>
          <a:bodyPr/>
          <a:lstStyle/>
          <a:p>
            <a:pPr>
              <a:defRPr/>
            </a:pPr>
            <a:r>
              <a:rPr lang="en-CA"/>
              <a:t>SGGA Feb 8 2024 Dr. M.Mirza</a:t>
            </a:r>
          </a:p>
        </p:txBody>
      </p:sp>
      <p:sp>
        <p:nvSpPr>
          <p:cNvPr id="18227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E2492DD-CA40-49BA-9C84-6D667BB4705D}" type="slidenum">
              <a:rPr lang="en-CA" smtClean="0">
                <a:solidFill>
                  <a:srgbClr val="3F3F3F"/>
                </a:solidFill>
                <a:latin typeface="Corbel" panose="020B0503020204020204" pitchFamily="34" charset="0"/>
              </a:rPr>
              <a:pPr/>
              <a:t>20</a:t>
            </a:fld>
            <a:endParaRPr lang="en-CA">
              <a:solidFill>
                <a:srgbClr val="3F3F3F"/>
              </a:solidFill>
              <a:latin typeface="Corbel" panose="020B0503020204020204" pitchFamily="34" charset="0"/>
            </a:endParaRPr>
          </a:p>
        </p:txBody>
      </p:sp>
    </p:spTree>
    <p:extLst>
      <p:ext uri="{BB962C8B-B14F-4D97-AF65-F5344CB8AC3E}">
        <p14:creationId xmlns:p14="http://schemas.microsoft.com/office/powerpoint/2010/main" val="3009490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idx="4294967295"/>
          </p:nvPr>
        </p:nvSpPr>
        <p:spPr>
          <a:xfrm>
            <a:off x="2776539" y="685800"/>
            <a:ext cx="6715125" cy="990600"/>
          </a:xfrm>
        </p:spPr>
        <p:txBody>
          <a:bodyPr>
            <a:normAutofit fontScale="90000"/>
          </a:bodyPr>
          <a:lstStyle/>
          <a:p>
            <a:pPr algn="ctr">
              <a:defRPr/>
            </a:pPr>
            <a:r>
              <a:rPr lang="en-US" i="1" dirty="0">
                <a:effectLst>
                  <a:outerShdw blurRad="38100" dist="38100" dir="2700000" algn="tl">
                    <a:srgbClr val="C0C0C0"/>
                  </a:outerShdw>
                </a:effectLst>
              </a:rPr>
              <a:t>Rhizoctonia damping-off in tomato seedlings</a:t>
            </a:r>
            <a:br>
              <a:rPr lang="en-US" i="1" dirty="0">
                <a:effectLst>
                  <a:outerShdw blurRad="38100" dist="38100" dir="2700000" algn="tl">
                    <a:srgbClr val="C0C0C0"/>
                  </a:outerShdw>
                </a:effectLst>
              </a:rPr>
            </a:br>
            <a:endParaRPr lang="en-US" sz="4100" i="1" dirty="0"/>
          </a:p>
        </p:txBody>
      </p:sp>
      <p:pic>
        <p:nvPicPr>
          <p:cNvPr id="2191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2700" y="1752601"/>
            <a:ext cx="7086600" cy="468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9C76A404-09C8-47BA-A37E-4C9C8A8E4462}" type="slidenum">
              <a:rPr lang="en-CA" sz="1200">
                <a:solidFill>
                  <a:srgbClr val="3F3F3F"/>
                </a:solidFill>
              </a:rPr>
              <a:pPr>
                <a:buClrTx/>
                <a:buSzTx/>
                <a:buFontTx/>
                <a:buNone/>
              </a:pPr>
              <a:t>21</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034C1382-81CF-460A-A4B4-50BEFC37F5FA}"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2007045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descr="dampingof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8164" y="0"/>
            <a:ext cx="88598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8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FA8D9AF8-7EC4-4BCC-824E-56A79B1D7A95}" type="slidenum">
              <a:rPr lang="en-CA" sz="1200">
                <a:solidFill>
                  <a:srgbClr val="3F3F3F"/>
                </a:solidFill>
              </a:rPr>
              <a:pPr>
                <a:buClrTx/>
                <a:buSzTx/>
                <a:buFontTx/>
                <a:buNone/>
              </a:pPr>
              <a:t>22</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A7B84AD2-2561-43EC-8BA1-52636D8CBB37}"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3222735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514600" y="609601"/>
            <a:ext cx="184150" cy="701675"/>
          </a:xfrm>
          <a:prstGeom prst="rect">
            <a:avLst/>
          </a:prstGeom>
          <a:noFill/>
          <a:ln w="9525">
            <a:noFill/>
            <a:miter lim="800000"/>
            <a:headEnd/>
            <a:tailEnd/>
          </a:ln>
          <a:effectLst/>
        </p:spPr>
        <p:txBody>
          <a:bodyPr wrap="none">
            <a:spAutoFit/>
          </a:bodyPr>
          <a:lstStyle/>
          <a:p>
            <a:pPr eaLnBrk="1" hangingPunct="1">
              <a:defRPr/>
            </a:pPr>
            <a:endParaRPr lang="en-US" sz="4000" b="1" i="1">
              <a:solidFill>
                <a:schemeClr val="accent1"/>
              </a:solidFill>
              <a:effectLst>
                <a:outerShdw blurRad="38100" dist="38100" dir="2700000" algn="tl">
                  <a:srgbClr val="C0C0C0"/>
                </a:outerShdw>
              </a:effectLst>
              <a:latin typeface="Times" charset="0"/>
              <a:cs typeface="Arial" charset="0"/>
            </a:endParaRPr>
          </a:p>
        </p:txBody>
      </p:sp>
      <p:pic>
        <p:nvPicPr>
          <p:cNvPr id="2293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0150" y="1223962"/>
            <a:ext cx="6419850" cy="481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938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C9F35C1F-747D-4A63-B8CC-D02CE44F02D4}" type="slidenum">
              <a:rPr lang="en-CA" sz="1200">
                <a:solidFill>
                  <a:srgbClr val="3F3F3F"/>
                </a:solidFill>
              </a:rPr>
              <a:pPr>
                <a:buClrTx/>
                <a:buSzTx/>
                <a:buFontTx/>
                <a:buNone/>
              </a:pPr>
              <a:t>23</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4BCD669B-51FE-4D88-9C13-87BC29D293E6}"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
        <p:nvSpPr>
          <p:cNvPr id="4" name="TextBox 3">
            <a:extLst>
              <a:ext uri="{FF2B5EF4-FFF2-40B4-BE49-F238E27FC236}">
                <a16:creationId xmlns:a16="http://schemas.microsoft.com/office/drawing/2014/main" id="{5E4509DC-51BA-DF54-C91E-79E723561B9C}"/>
              </a:ext>
            </a:extLst>
          </p:cNvPr>
          <p:cNvSpPr txBox="1"/>
          <p:nvPr/>
        </p:nvSpPr>
        <p:spPr>
          <a:xfrm>
            <a:off x="704850" y="1685925"/>
            <a:ext cx="3952875" cy="923330"/>
          </a:xfrm>
          <a:prstGeom prst="rect">
            <a:avLst/>
          </a:prstGeom>
          <a:noFill/>
        </p:spPr>
        <p:txBody>
          <a:bodyPr wrap="square" rtlCol="0">
            <a:spAutoFit/>
          </a:bodyPr>
          <a:lstStyle/>
          <a:p>
            <a:r>
              <a:rPr lang="en-CA" dirty="0"/>
              <a:t>Grey mold Botrytis on geraniums</a:t>
            </a:r>
          </a:p>
          <a:p>
            <a:r>
              <a:rPr lang="en-CA" dirty="0"/>
              <a:t>Disease of cold temperature and condensation</a:t>
            </a:r>
          </a:p>
        </p:txBody>
      </p:sp>
    </p:spTree>
    <p:extLst>
      <p:ext uri="{BB962C8B-B14F-4D97-AF65-F5344CB8AC3E}">
        <p14:creationId xmlns:p14="http://schemas.microsoft.com/office/powerpoint/2010/main" val="3114748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514600" y="609601"/>
            <a:ext cx="184150" cy="701675"/>
          </a:xfrm>
          <a:prstGeom prst="rect">
            <a:avLst/>
          </a:prstGeom>
          <a:noFill/>
          <a:ln w="9525">
            <a:noFill/>
            <a:miter lim="800000"/>
            <a:headEnd/>
            <a:tailEnd/>
          </a:ln>
          <a:effectLst/>
        </p:spPr>
        <p:txBody>
          <a:bodyPr wrap="none">
            <a:spAutoFit/>
          </a:bodyPr>
          <a:lstStyle/>
          <a:p>
            <a:pPr eaLnBrk="1" hangingPunct="1">
              <a:defRPr/>
            </a:pPr>
            <a:endParaRPr lang="en-US" sz="4000" b="1" i="1">
              <a:solidFill>
                <a:schemeClr val="accent1"/>
              </a:solidFill>
              <a:effectLst>
                <a:outerShdw blurRad="38100" dist="38100" dir="2700000" algn="tl">
                  <a:srgbClr val="C0C0C0"/>
                </a:outerShdw>
              </a:effectLst>
              <a:latin typeface="Times" charset="0"/>
              <a:cs typeface="Arial" charset="0"/>
            </a:endParaRPr>
          </a:p>
        </p:txBody>
      </p:sp>
      <p:pic>
        <p:nvPicPr>
          <p:cNvPr id="2314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231" y="2085975"/>
            <a:ext cx="6145683" cy="461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142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7360888F-6634-4230-8C2C-721D95A2D966}" type="slidenum">
              <a:rPr lang="en-CA" sz="1200">
                <a:solidFill>
                  <a:srgbClr val="3F3F3F"/>
                </a:solidFill>
              </a:rPr>
              <a:pPr>
                <a:buClrTx/>
                <a:buSzTx/>
                <a:buFontTx/>
                <a:buNone/>
              </a:pPr>
              <a:t>24</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D2A54241-4321-4F19-9D5D-D4400CA416E3}"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
        <p:nvSpPr>
          <p:cNvPr id="4" name="TextBox 3">
            <a:extLst>
              <a:ext uri="{FF2B5EF4-FFF2-40B4-BE49-F238E27FC236}">
                <a16:creationId xmlns:a16="http://schemas.microsoft.com/office/drawing/2014/main" id="{3A34700F-82A3-4803-98D9-923DFB1D741C}"/>
              </a:ext>
            </a:extLst>
          </p:cNvPr>
          <p:cNvSpPr txBox="1"/>
          <p:nvPr/>
        </p:nvSpPr>
        <p:spPr>
          <a:xfrm>
            <a:off x="533400" y="2571750"/>
            <a:ext cx="3228975" cy="646331"/>
          </a:xfrm>
          <a:prstGeom prst="rect">
            <a:avLst/>
          </a:prstGeom>
          <a:noFill/>
        </p:spPr>
        <p:txBody>
          <a:bodyPr wrap="square" rtlCol="0">
            <a:spAutoFit/>
          </a:bodyPr>
          <a:lstStyle/>
          <a:p>
            <a:r>
              <a:rPr lang="en-CA" dirty="0"/>
              <a:t>Grey mold Botrytis infection on leaf geraniums</a:t>
            </a:r>
          </a:p>
        </p:txBody>
      </p:sp>
    </p:spTree>
    <p:extLst>
      <p:ext uri="{BB962C8B-B14F-4D97-AF65-F5344CB8AC3E}">
        <p14:creationId xmlns:p14="http://schemas.microsoft.com/office/powerpoint/2010/main" val="1515241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514600" y="609601"/>
            <a:ext cx="184150" cy="701675"/>
          </a:xfrm>
          <a:prstGeom prst="rect">
            <a:avLst/>
          </a:prstGeom>
          <a:noFill/>
          <a:ln w="9525">
            <a:noFill/>
            <a:miter lim="800000"/>
            <a:headEnd/>
            <a:tailEnd/>
          </a:ln>
          <a:effectLst/>
        </p:spPr>
        <p:txBody>
          <a:bodyPr wrap="none">
            <a:spAutoFit/>
          </a:bodyPr>
          <a:lstStyle/>
          <a:p>
            <a:pPr eaLnBrk="1" hangingPunct="1">
              <a:defRPr/>
            </a:pPr>
            <a:endParaRPr lang="en-US" sz="4000" b="1" i="1">
              <a:solidFill>
                <a:schemeClr val="accent1"/>
              </a:solidFill>
              <a:effectLst>
                <a:outerShdw blurRad="38100" dist="38100" dir="2700000" algn="tl">
                  <a:srgbClr val="C0C0C0"/>
                </a:outerShdw>
              </a:effectLst>
              <a:latin typeface="Times" charset="0"/>
              <a:cs typeface="Arial" charset="0"/>
            </a:endParaRPr>
          </a:p>
        </p:txBody>
      </p:sp>
      <p:pic>
        <p:nvPicPr>
          <p:cNvPr id="2334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8625" y="609601"/>
            <a:ext cx="8610600" cy="645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347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5C89F218-C2DD-4F9E-A5CE-BE108E012C3B}" type="slidenum">
              <a:rPr lang="en-CA" sz="1200">
                <a:solidFill>
                  <a:srgbClr val="3F3F3F"/>
                </a:solidFill>
              </a:rPr>
              <a:pPr>
                <a:buClrTx/>
                <a:buSzTx/>
                <a:buFontTx/>
                <a:buNone/>
              </a:pPr>
              <a:t>25</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58E03500-C5C9-4F67-99E9-F98E0DBC186C}"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
        <p:nvSpPr>
          <p:cNvPr id="4" name="TextBox 3">
            <a:extLst>
              <a:ext uri="{FF2B5EF4-FFF2-40B4-BE49-F238E27FC236}">
                <a16:creationId xmlns:a16="http://schemas.microsoft.com/office/drawing/2014/main" id="{187390AC-B694-0BB7-A05C-1E4ACE4C545C}"/>
              </a:ext>
            </a:extLst>
          </p:cNvPr>
          <p:cNvSpPr txBox="1"/>
          <p:nvPr/>
        </p:nvSpPr>
        <p:spPr>
          <a:xfrm>
            <a:off x="523875" y="1704975"/>
            <a:ext cx="3057525" cy="646331"/>
          </a:xfrm>
          <a:prstGeom prst="rect">
            <a:avLst/>
          </a:prstGeom>
          <a:noFill/>
        </p:spPr>
        <p:txBody>
          <a:bodyPr wrap="square" rtlCol="0">
            <a:spAutoFit/>
          </a:bodyPr>
          <a:lstStyle/>
          <a:p>
            <a:r>
              <a:rPr lang="en-CA" dirty="0"/>
              <a:t>Botrytis on leaves of geraniums. Spores</a:t>
            </a:r>
          </a:p>
        </p:txBody>
      </p:sp>
    </p:spTree>
    <p:extLst>
      <p:ext uri="{BB962C8B-B14F-4D97-AF65-F5344CB8AC3E}">
        <p14:creationId xmlns:p14="http://schemas.microsoft.com/office/powerpoint/2010/main" val="3483279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2514600" y="609601"/>
            <a:ext cx="184150" cy="701675"/>
          </a:xfrm>
          <a:prstGeom prst="rect">
            <a:avLst/>
          </a:prstGeom>
          <a:noFill/>
          <a:ln w="9525">
            <a:noFill/>
            <a:miter lim="800000"/>
            <a:headEnd/>
            <a:tailEnd/>
          </a:ln>
          <a:effectLst/>
        </p:spPr>
        <p:txBody>
          <a:bodyPr wrap="none">
            <a:spAutoFit/>
          </a:bodyPr>
          <a:lstStyle/>
          <a:p>
            <a:pPr eaLnBrk="1" hangingPunct="1">
              <a:defRPr/>
            </a:pPr>
            <a:endParaRPr lang="en-US" sz="4000" b="1" i="1">
              <a:solidFill>
                <a:schemeClr val="accent1"/>
              </a:solidFill>
              <a:effectLst>
                <a:outerShdw blurRad="38100" dist="38100" dir="2700000" algn="tl">
                  <a:srgbClr val="C0C0C0"/>
                </a:outerShdw>
              </a:effectLst>
              <a:latin typeface="Times" charset="0"/>
              <a:cs typeface="Arial" charset="0"/>
            </a:endParaRPr>
          </a:p>
        </p:txBody>
      </p:sp>
      <p:pic>
        <p:nvPicPr>
          <p:cNvPr id="2355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850" y="876301"/>
            <a:ext cx="8694738" cy="651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561692A8-25F9-4864-A1AB-54FD8237E333}" type="slidenum">
              <a:rPr lang="en-CA" sz="1200">
                <a:solidFill>
                  <a:srgbClr val="3F3F3F"/>
                </a:solidFill>
              </a:rPr>
              <a:pPr>
                <a:buClrTx/>
                <a:buSzTx/>
                <a:buFontTx/>
                <a:buNone/>
              </a:pPr>
              <a:t>26</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72F40C2C-7CDA-4F00-A13C-8191FD5B8B4A}"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
        <p:nvSpPr>
          <p:cNvPr id="4" name="TextBox 3">
            <a:extLst>
              <a:ext uri="{FF2B5EF4-FFF2-40B4-BE49-F238E27FC236}">
                <a16:creationId xmlns:a16="http://schemas.microsoft.com/office/drawing/2014/main" id="{8AAC2EDA-219F-4F41-C4BE-37B3CA0D160C}"/>
              </a:ext>
            </a:extLst>
          </p:cNvPr>
          <p:cNvSpPr txBox="1"/>
          <p:nvPr/>
        </p:nvSpPr>
        <p:spPr>
          <a:xfrm>
            <a:off x="590550" y="1447800"/>
            <a:ext cx="4010025" cy="646331"/>
          </a:xfrm>
          <a:prstGeom prst="rect">
            <a:avLst/>
          </a:prstGeom>
          <a:noFill/>
        </p:spPr>
        <p:txBody>
          <a:bodyPr wrap="square" rtlCol="0">
            <a:spAutoFit/>
          </a:bodyPr>
          <a:lstStyle/>
          <a:p>
            <a:r>
              <a:rPr lang="en-CA" dirty="0"/>
              <a:t>- Botrytis multiplies rapidly on dead and dying </a:t>
            </a:r>
            <a:r>
              <a:rPr lang="en-CA" dirty="0" err="1"/>
              <a:t>leves</a:t>
            </a:r>
            <a:endParaRPr lang="en-CA" dirty="0"/>
          </a:p>
        </p:txBody>
      </p:sp>
    </p:spTree>
    <p:extLst>
      <p:ext uri="{BB962C8B-B14F-4D97-AF65-F5344CB8AC3E}">
        <p14:creationId xmlns:p14="http://schemas.microsoft.com/office/powerpoint/2010/main" val="3117074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514600" y="609601"/>
            <a:ext cx="184150" cy="701675"/>
          </a:xfrm>
          <a:prstGeom prst="rect">
            <a:avLst/>
          </a:prstGeom>
          <a:noFill/>
          <a:ln w="9525">
            <a:noFill/>
            <a:miter lim="800000"/>
            <a:headEnd/>
            <a:tailEnd/>
          </a:ln>
          <a:effectLst/>
        </p:spPr>
        <p:txBody>
          <a:bodyPr wrap="none">
            <a:spAutoFit/>
          </a:bodyPr>
          <a:lstStyle/>
          <a:p>
            <a:pPr eaLnBrk="1" hangingPunct="1">
              <a:defRPr/>
            </a:pPr>
            <a:endParaRPr lang="en-US" sz="4000" b="1" i="1">
              <a:solidFill>
                <a:schemeClr val="accent1"/>
              </a:solidFill>
              <a:effectLst>
                <a:outerShdw blurRad="38100" dist="38100" dir="2700000" algn="tl">
                  <a:srgbClr val="C0C0C0"/>
                </a:outerShdw>
              </a:effectLst>
              <a:latin typeface="Times" charset="0"/>
              <a:cs typeface="Arial" charset="0"/>
            </a:endParaRPr>
          </a:p>
        </p:txBody>
      </p:sp>
      <p:pic>
        <p:nvPicPr>
          <p:cNvPr id="2375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429001"/>
            <a:ext cx="4483100"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2900" y="66676"/>
            <a:ext cx="4483100"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Text Box 5"/>
          <p:cNvSpPr txBox="1">
            <a:spLocks noChangeArrowheads="1"/>
          </p:cNvSpPr>
          <p:nvPr/>
        </p:nvSpPr>
        <p:spPr bwMode="auto">
          <a:xfrm>
            <a:off x="2803525" y="4708525"/>
            <a:ext cx="2109788" cy="762000"/>
          </a:xfrm>
          <a:prstGeom prst="rect">
            <a:avLst/>
          </a:prstGeom>
          <a:noFill/>
          <a:ln w="9525">
            <a:noFill/>
            <a:miter lim="800000"/>
            <a:headEnd/>
            <a:tailEnd/>
          </a:ln>
          <a:effectLst/>
        </p:spPr>
        <p:txBody>
          <a:bodyPr wrap="none">
            <a:spAutoFit/>
          </a:bodyPr>
          <a:lstStyle/>
          <a:p>
            <a:pPr eaLnBrk="1" hangingPunct="1">
              <a:defRPr/>
            </a:pPr>
            <a:r>
              <a:rPr lang="en-US" sz="4400" b="1">
                <a:effectLst>
                  <a:outerShdw blurRad="38100" dist="38100" dir="2700000" algn="tl">
                    <a:srgbClr val="C0C0C0"/>
                  </a:outerShdw>
                </a:effectLst>
                <a:latin typeface="Times" charset="0"/>
                <a:cs typeface="Arial" charset="0"/>
              </a:rPr>
              <a:t>Begonia</a:t>
            </a:r>
          </a:p>
        </p:txBody>
      </p:sp>
      <p:sp>
        <p:nvSpPr>
          <p:cNvPr id="46086" name="Text Box 6"/>
          <p:cNvSpPr txBox="1">
            <a:spLocks noChangeArrowheads="1"/>
          </p:cNvSpPr>
          <p:nvPr/>
        </p:nvSpPr>
        <p:spPr bwMode="auto">
          <a:xfrm>
            <a:off x="6918325" y="974725"/>
            <a:ext cx="2268570" cy="1446550"/>
          </a:xfrm>
          <a:prstGeom prst="rect">
            <a:avLst/>
          </a:prstGeom>
          <a:noFill/>
          <a:ln w="9525">
            <a:noFill/>
            <a:miter lim="800000"/>
            <a:headEnd/>
            <a:tailEnd/>
          </a:ln>
          <a:effectLst/>
        </p:spPr>
        <p:txBody>
          <a:bodyPr wrap="none">
            <a:spAutoFit/>
          </a:bodyPr>
          <a:lstStyle/>
          <a:p>
            <a:pPr eaLnBrk="1" hangingPunct="1">
              <a:defRPr/>
            </a:pPr>
            <a:r>
              <a:rPr lang="en-US" sz="4400" b="1">
                <a:effectLst>
                  <a:outerShdw blurRad="38100" dist="38100" dir="2700000" algn="tl">
                    <a:srgbClr val="C0C0C0"/>
                  </a:outerShdw>
                </a:effectLst>
                <a:latin typeface="Times" charset="0"/>
                <a:cs typeface="Arial" charset="0"/>
              </a:rPr>
              <a:t>Botrytis </a:t>
            </a:r>
          </a:p>
          <a:p>
            <a:pPr eaLnBrk="1" hangingPunct="1">
              <a:defRPr/>
            </a:pPr>
            <a:r>
              <a:rPr lang="en-US" sz="4400" b="1">
                <a:effectLst>
                  <a:outerShdw blurRad="38100" dist="38100" dir="2700000" algn="tl">
                    <a:srgbClr val="C0C0C0"/>
                  </a:outerShdw>
                </a:effectLst>
                <a:latin typeface="Times" charset="0"/>
                <a:cs typeface="Arial" charset="0"/>
              </a:rPr>
              <a:t>blight</a:t>
            </a:r>
          </a:p>
        </p:txBody>
      </p:sp>
      <p:sp>
        <p:nvSpPr>
          <p:cNvPr id="237575"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6424936F-AD38-48A7-B923-42FAB9FD59E1}" type="slidenum">
              <a:rPr lang="en-CA" sz="1200">
                <a:solidFill>
                  <a:srgbClr val="3F3F3F"/>
                </a:solidFill>
              </a:rPr>
              <a:pPr>
                <a:buClrTx/>
                <a:buSzTx/>
                <a:buFontTx/>
                <a:buNone/>
              </a:pPr>
              <a:t>27</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E2515F14-78A8-4D34-8D76-942F9629398D}"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1519206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ctrTitle" idx="4294967295"/>
          </p:nvPr>
        </p:nvSpPr>
        <p:spPr>
          <a:xfrm>
            <a:off x="2776539" y="685800"/>
            <a:ext cx="6715125" cy="990600"/>
          </a:xfrm>
        </p:spPr>
        <p:txBody>
          <a:bodyPr>
            <a:normAutofit fontScale="90000"/>
          </a:bodyPr>
          <a:lstStyle/>
          <a:p>
            <a:pPr algn="ctr">
              <a:defRPr/>
            </a:pPr>
            <a:r>
              <a:rPr lang="en-US" i="1" dirty="0">
                <a:effectLst>
                  <a:outerShdw blurRad="38100" dist="38100" dir="2700000" algn="tl">
                    <a:srgbClr val="C0C0C0"/>
                  </a:outerShdw>
                </a:effectLst>
              </a:rPr>
              <a:t>Rhizoctonia stem canker on begonias</a:t>
            </a:r>
            <a:br>
              <a:rPr lang="en-US" i="1" dirty="0">
                <a:effectLst>
                  <a:outerShdw blurRad="38100" dist="38100" dir="2700000" algn="tl">
                    <a:srgbClr val="C0C0C0"/>
                  </a:outerShdw>
                </a:effectLst>
              </a:rPr>
            </a:br>
            <a:endParaRPr lang="en-US" sz="4100" i="1" dirty="0"/>
          </a:p>
        </p:txBody>
      </p:sp>
      <p:pic>
        <p:nvPicPr>
          <p:cNvPr id="24985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3389" y="1447801"/>
            <a:ext cx="6243637" cy="468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986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A3CBAF9C-6BAF-41FD-9ECC-8E329491172E}" type="slidenum">
              <a:rPr lang="en-CA" sz="1200">
                <a:solidFill>
                  <a:srgbClr val="3F3F3F"/>
                </a:solidFill>
              </a:rPr>
              <a:pPr>
                <a:buClrTx/>
                <a:buSzTx/>
                <a:buFontTx/>
                <a:buNone/>
              </a:pPr>
              <a:t>28</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C9F2E168-B1C7-4214-A13D-55409A9395C8}"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3926145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0"/>
            <a:ext cx="7239000"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19" name="Text Box 3"/>
          <p:cNvSpPr txBox="1">
            <a:spLocks noChangeArrowheads="1"/>
          </p:cNvSpPr>
          <p:nvPr/>
        </p:nvSpPr>
        <p:spPr bwMode="auto">
          <a:xfrm>
            <a:off x="4800600" y="6019801"/>
            <a:ext cx="2736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sz="2800" b="1">
                <a:latin typeface="Arial Rounded MT Bold" panose="020F0704030504030204" pitchFamily="34" charset="0"/>
              </a:rPr>
              <a:t>Black Root Rot</a:t>
            </a:r>
          </a:p>
        </p:txBody>
      </p:sp>
      <p:sp>
        <p:nvSpPr>
          <p:cNvPr id="26522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A8F49447-E9A9-4F76-99A5-5348A95ECFD1}" type="slidenum">
              <a:rPr lang="en-CA" sz="1200">
                <a:solidFill>
                  <a:srgbClr val="3F3F3F"/>
                </a:solidFill>
              </a:rPr>
              <a:pPr>
                <a:buClrTx/>
                <a:buSzTx/>
                <a:buFontTx/>
                <a:buNone/>
              </a:pPr>
              <a:t>29</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6C5CD52B-BEBD-484C-91A8-44C408AE5A16}"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2674697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1050" y="942974"/>
            <a:ext cx="636270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7267" name="Text Box 3"/>
          <p:cNvSpPr txBox="1">
            <a:spLocks noChangeArrowheads="1"/>
          </p:cNvSpPr>
          <p:nvPr/>
        </p:nvSpPr>
        <p:spPr bwMode="auto">
          <a:xfrm>
            <a:off x="1981201" y="5853114"/>
            <a:ext cx="23971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b="1" i="1">
                <a:solidFill>
                  <a:schemeClr val="bg1"/>
                </a:solidFill>
                <a:latin typeface="Times" panose="02020603050405020304" pitchFamily="18" charset="0"/>
              </a:rPr>
              <a:t>Thielaviopsis</a:t>
            </a:r>
            <a:endParaRPr lang="en-US">
              <a:solidFill>
                <a:schemeClr val="bg1"/>
              </a:solidFill>
              <a:latin typeface="Times" panose="02020603050405020304" pitchFamily="18" charset="0"/>
            </a:endParaRPr>
          </a:p>
        </p:txBody>
      </p:sp>
      <p:sp>
        <p:nvSpPr>
          <p:cNvPr id="26726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69CDD1CE-5687-47F9-B01E-5A76A4326B70}" type="slidenum">
              <a:rPr lang="en-CA" sz="1200">
                <a:solidFill>
                  <a:srgbClr val="3F3F3F"/>
                </a:solidFill>
              </a:rPr>
              <a:pPr>
                <a:buClrTx/>
                <a:buSzTx/>
                <a:buFontTx/>
                <a:buNone/>
              </a:pPr>
              <a:t>30</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2987B4F9-94AA-43B4-AC4F-2AC6998B2D7B}"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
        <p:nvSpPr>
          <p:cNvPr id="4" name="TextBox 3">
            <a:extLst>
              <a:ext uri="{FF2B5EF4-FFF2-40B4-BE49-F238E27FC236}">
                <a16:creationId xmlns:a16="http://schemas.microsoft.com/office/drawing/2014/main" id="{B1CA4AFD-32B6-D602-B5C5-0691F2005279}"/>
              </a:ext>
            </a:extLst>
          </p:cNvPr>
          <p:cNvSpPr txBox="1"/>
          <p:nvPr/>
        </p:nvSpPr>
        <p:spPr>
          <a:xfrm>
            <a:off x="838200" y="1743075"/>
            <a:ext cx="3362325" cy="923330"/>
          </a:xfrm>
          <a:prstGeom prst="rect">
            <a:avLst/>
          </a:prstGeom>
          <a:noFill/>
        </p:spPr>
        <p:txBody>
          <a:bodyPr wrap="square" rtlCol="0">
            <a:spAutoFit/>
          </a:bodyPr>
          <a:lstStyle/>
          <a:p>
            <a:r>
              <a:rPr lang="en-CA" dirty="0"/>
              <a:t>- The fungus attacks roots and they turn black and cannot absorb water and nutrients</a:t>
            </a:r>
          </a:p>
        </p:txBody>
      </p:sp>
    </p:spTree>
    <p:extLst>
      <p:ext uri="{BB962C8B-B14F-4D97-AF65-F5344CB8AC3E}">
        <p14:creationId xmlns:p14="http://schemas.microsoft.com/office/powerpoint/2010/main" val="13156506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2514600" y="609601"/>
            <a:ext cx="184150" cy="701675"/>
          </a:xfrm>
          <a:prstGeom prst="rect">
            <a:avLst/>
          </a:prstGeom>
          <a:noFill/>
          <a:ln w="9525">
            <a:noFill/>
            <a:miter lim="800000"/>
            <a:headEnd/>
            <a:tailEnd/>
          </a:ln>
          <a:effectLst/>
        </p:spPr>
        <p:txBody>
          <a:bodyPr wrap="none">
            <a:spAutoFit/>
          </a:bodyPr>
          <a:lstStyle/>
          <a:p>
            <a:pPr eaLnBrk="1" hangingPunct="1">
              <a:defRPr/>
            </a:pPr>
            <a:endParaRPr lang="en-US" sz="4000" b="1" i="1">
              <a:solidFill>
                <a:schemeClr val="accent1"/>
              </a:solidFill>
              <a:effectLst>
                <a:outerShdw blurRad="38100" dist="38100" dir="2700000" algn="tl">
                  <a:srgbClr val="C0C0C0"/>
                </a:outerShdw>
              </a:effectLst>
              <a:latin typeface="Times" charset="0"/>
              <a:cs typeface="Arial" charset="0"/>
            </a:endParaRPr>
          </a:p>
        </p:txBody>
      </p:sp>
      <p:pic>
        <p:nvPicPr>
          <p:cNvPr id="275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28600"/>
            <a:ext cx="6781800" cy="508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Text Box 4"/>
          <p:cNvSpPr txBox="1">
            <a:spLocks noChangeArrowheads="1"/>
          </p:cNvSpPr>
          <p:nvPr/>
        </p:nvSpPr>
        <p:spPr bwMode="auto">
          <a:xfrm>
            <a:off x="4343400" y="5486400"/>
            <a:ext cx="3714750" cy="641350"/>
          </a:xfrm>
          <a:prstGeom prst="rect">
            <a:avLst/>
          </a:prstGeom>
          <a:noFill/>
          <a:ln w="9525">
            <a:noFill/>
            <a:miter lim="800000"/>
            <a:headEnd/>
            <a:tailEnd/>
          </a:ln>
          <a:effectLst/>
        </p:spPr>
        <p:txBody>
          <a:bodyPr wrap="none">
            <a:spAutoFit/>
          </a:bodyPr>
          <a:lstStyle/>
          <a:p>
            <a:pPr eaLnBrk="1" hangingPunct="1">
              <a:defRPr/>
            </a:pPr>
            <a:r>
              <a:rPr lang="en-US" sz="3600" b="1">
                <a:effectLst>
                  <a:outerShdw blurRad="38100" dist="38100" dir="2700000" algn="tl">
                    <a:srgbClr val="C0C0C0"/>
                  </a:outerShdw>
                </a:effectLst>
                <a:latin typeface="Times" charset="0"/>
                <a:cs typeface="Arial" charset="0"/>
              </a:rPr>
              <a:t>Pythium black leg</a:t>
            </a:r>
            <a:endParaRPr lang="en-US" sz="2400">
              <a:latin typeface="Times" charset="0"/>
              <a:cs typeface="Arial" charset="0"/>
            </a:endParaRPr>
          </a:p>
        </p:txBody>
      </p:sp>
      <p:sp>
        <p:nvSpPr>
          <p:cNvPr id="27546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A99E92E2-30EA-469D-9612-147AEFBE79C4}" type="slidenum">
              <a:rPr lang="en-CA" sz="1200">
                <a:solidFill>
                  <a:srgbClr val="3F3F3F"/>
                </a:solidFill>
              </a:rPr>
              <a:pPr>
                <a:buClrTx/>
                <a:buSzTx/>
                <a:buFontTx/>
                <a:buNone/>
              </a:pPr>
              <a:t>31</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E7FCB341-0CE6-4782-89FF-8A54514645AE}"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380207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2"/>
          <p:cNvSpPr txBox="1">
            <a:spLocks noChangeArrowheads="1"/>
          </p:cNvSpPr>
          <p:nvPr/>
        </p:nvSpPr>
        <p:spPr bwMode="auto">
          <a:xfrm>
            <a:off x="2514600" y="609601"/>
            <a:ext cx="184150" cy="701675"/>
          </a:xfrm>
          <a:prstGeom prst="rect">
            <a:avLst/>
          </a:prstGeom>
          <a:noFill/>
          <a:ln w="9525">
            <a:noFill/>
            <a:miter lim="800000"/>
            <a:headEnd/>
            <a:tailEnd/>
          </a:ln>
          <a:effectLst/>
        </p:spPr>
        <p:txBody>
          <a:bodyPr wrap="none">
            <a:spAutoFit/>
          </a:bodyPr>
          <a:lstStyle/>
          <a:p>
            <a:pPr eaLnBrk="1" hangingPunct="1">
              <a:defRPr/>
            </a:pPr>
            <a:endParaRPr lang="en-US" sz="4000" b="1" i="1">
              <a:solidFill>
                <a:schemeClr val="accent1"/>
              </a:solidFill>
              <a:effectLst>
                <a:outerShdw blurRad="38100" dist="38100" dir="2700000" algn="tl">
                  <a:srgbClr val="C0C0C0"/>
                </a:outerShdw>
              </a:effectLst>
              <a:latin typeface="Times" charset="0"/>
              <a:cs typeface="Arial" charset="0"/>
            </a:endParaRPr>
          </a:p>
        </p:txBody>
      </p:sp>
      <p:pic>
        <p:nvPicPr>
          <p:cNvPr id="3020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7254" y="960438"/>
            <a:ext cx="5980245" cy="448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208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27D6D213-34C3-4AAC-B71D-ACC649836896}" type="slidenum">
              <a:rPr lang="en-CA" sz="1200">
                <a:solidFill>
                  <a:srgbClr val="3F3F3F"/>
                </a:solidFill>
              </a:rPr>
              <a:pPr>
                <a:buClrTx/>
                <a:buSzTx/>
                <a:buFontTx/>
                <a:buNone/>
              </a:pPr>
              <a:t>32</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33823819-F97E-4986-AEA9-78E252F745AA}"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
        <p:nvSpPr>
          <p:cNvPr id="4" name="TextBox 3">
            <a:extLst>
              <a:ext uri="{FF2B5EF4-FFF2-40B4-BE49-F238E27FC236}">
                <a16:creationId xmlns:a16="http://schemas.microsoft.com/office/drawing/2014/main" id="{E98E38F7-07CB-CF9C-3897-B8FA84DBF486}"/>
              </a:ext>
            </a:extLst>
          </p:cNvPr>
          <p:cNvSpPr txBox="1"/>
          <p:nvPr/>
        </p:nvSpPr>
        <p:spPr>
          <a:xfrm>
            <a:off x="457200" y="1524000"/>
            <a:ext cx="3419475" cy="369332"/>
          </a:xfrm>
          <a:prstGeom prst="rect">
            <a:avLst/>
          </a:prstGeom>
          <a:noFill/>
        </p:spPr>
        <p:txBody>
          <a:bodyPr wrap="square" rtlCol="0">
            <a:spAutoFit/>
          </a:bodyPr>
          <a:lstStyle/>
          <a:p>
            <a:r>
              <a:rPr lang="en-CA" dirty="0"/>
              <a:t>- </a:t>
            </a:r>
          </a:p>
        </p:txBody>
      </p:sp>
      <p:sp>
        <p:nvSpPr>
          <p:cNvPr id="5" name="TextBox 4">
            <a:extLst>
              <a:ext uri="{FF2B5EF4-FFF2-40B4-BE49-F238E27FC236}">
                <a16:creationId xmlns:a16="http://schemas.microsoft.com/office/drawing/2014/main" id="{94FEC5B6-727A-7F49-5BDC-6351F5D75E0C}"/>
              </a:ext>
            </a:extLst>
          </p:cNvPr>
          <p:cNvSpPr txBox="1"/>
          <p:nvPr/>
        </p:nvSpPr>
        <p:spPr>
          <a:xfrm>
            <a:off x="457200" y="1893332"/>
            <a:ext cx="3581400" cy="646331"/>
          </a:xfrm>
          <a:prstGeom prst="rect">
            <a:avLst/>
          </a:prstGeom>
          <a:noFill/>
        </p:spPr>
        <p:txBody>
          <a:bodyPr wrap="square" rtlCol="0">
            <a:spAutoFit/>
          </a:bodyPr>
          <a:lstStyle/>
          <a:p>
            <a:r>
              <a:rPr lang="en-CA" dirty="0"/>
              <a:t>- Rust on geraniums. These are quarantinable diseases</a:t>
            </a:r>
          </a:p>
        </p:txBody>
      </p:sp>
    </p:spTree>
    <p:extLst>
      <p:ext uri="{BB962C8B-B14F-4D97-AF65-F5344CB8AC3E}">
        <p14:creationId xmlns:p14="http://schemas.microsoft.com/office/powerpoint/2010/main" val="1193254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Text Box 1026"/>
          <p:cNvSpPr txBox="1">
            <a:spLocks noChangeArrowheads="1"/>
          </p:cNvSpPr>
          <p:nvPr/>
        </p:nvSpPr>
        <p:spPr bwMode="auto">
          <a:xfrm>
            <a:off x="3657601" y="4800601"/>
            <a:ext cx="49117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sz="2800" b="1" i="1">
                <a:latin typeface="Arial" panose="020B0604020202020204" pitchFamily="34" charset="0"/>
              </a:rPr>
              <a:t>Pseudomonas </a:t>
            </a:r>
            <a:r>
              <a:rPr lang="en-US" sz="2800" b="1">
                <a:latin typeface="Arial" panose="020B0604020202020204" pitchFamily="34" charset="0"/>
              </a:rPr>
              <a:t>on Impatiens</a:t>
            </a:r>
          </a:p>
        </p:txBody>
      </p:sp>
      <p:pic>
        <p:nvPicPr>
          <p:cNvPr id="312323"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
            <a:ext cx="6629400" cy="42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232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AB5D8D5D-94C1-4F5D-8F8E-BB37720AF250}" type="slidenum">
              <a:rPr lang="en-CA" sz="1200">
                <a:solidFill>
                  <a:srgbClr val="3F3F3F"/>
                </a:solidFill>
              </a:rPr>
              <a:pPr>
                <a:buClrTx/>
                <a:buSzTx/>
                <a:buFontTx/>
                <a:buNone/>
              </a:pPr>
              <a:t>33</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B6DBC97E-B7A9-407C-83A4-D718196F4F52}"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71737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2514600" y="609601"/>
            <a:ext cx="184150" cy="701675"/>
          </a:xfrm>
          <a:prstGeom prst="rect">
            <a:avLst/>
          </a:prstGeom>
          <a:noFill/>
          <a:ln w="9525">
            <a:noFill/>
            <a:miter lim="800000"/>
            <a:headEnd/>
            <a:tailEnd/>
          </a:ln>
          <a:effectLst/>
        </p:spPr>
        <p:txBody>
          <a:bodyPr wrap="none">
            <a:spAutoFit/>
          </a:bodyPr>
          <a:lstStyle/>
          <a:p>
            <a:pPr eaLnBrk="1" hangingPunct="1">
              <a:defRPr/>
            </a:pPr>
            <a:endParaRPr lang="en-US" sz="4000" b="1" i="1">
              <a:solidFill>
                <a:schemeClr val="accent1"/>
              </a:solidFill>
              <a:effectLst>
                <a:outerShdw blurRad="38100" dist="38100" dir="2700000" algn="tl">
                  <a:srgbClr val="C0C0C0"/>
                </a:outerShdw>
              </a:effectLst>
              <a:latin typeface="Times" charset="0"/>
              <a:cs typeface="Arial" charset="0"/>
            </a:endParaRPr>
          </a:p>
        </p:txBody>
      </p:sp>
      <p:pic>
        <p:nvPicPr>
          <p:cNvPr id="3143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4372" name="Text Box 4"/>
          <p:cNvSpPr txBox="1">
            <a:spLocks noChangeArrowheads="1"/>
          </p:cNvSpPr>
          <p:nvPr/>
        </p:nvSpPr>
        <p:spPr bwMode="auto">
          <a:xfrm>
            <a:off x="3581400" y="5410200"/>
            <a:ext cx="52339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sz="4400" b="1" i="1">
                <a:latin typeface="Times" panose="02020603050405020304" pitchFamily="18" charset="0"/>
              </a:rPr>
              <a:t>Xanthomonas zinniae</a:t>
            </a:r>
            <a:endParaRPr lang="en-US" sz="4400">
              <a:latin typeface="Times" panose="02020603050405020304" pitchFamily="18" charset="0"/>
            </a:endParaRPr>
          </a:p>
        </p:txBody>
      </p:sp>
      <p:sp>
        <p:nvSpPr>
          <p:cNvPr id="31437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31497A5E-C89A-433A-81E6-F4224E3D0900}" type="slidenum">
              <a:rPr lang="en-CA" sz="1200">
                <a:solidFill>
                  <a:srgbClr val="3F3F3F"/>
                </a:solidFill>
              </a:rPr>
              <a:pPr>
                <a:buClrTx/>
                <a:buSzTx/>
                <a:buFontTx/>
                <a:buNone/>
              </a:pPr>
              <a:t>34</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2612C8ED-90B0-4B16-B045-70F36FDDA0CD}"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17992508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Text Box 2"/>
          <p:cNvSpPr txBox="1">
            <a:spLocks noChangeArrowheads="1"/>
          </p:cNvSpPr>
          <p:nvPr/>
        </p:nvSpPr>
        <p:spPr bwMode="auto">
          <a:xfrm>
            <a:off x="2362200" y="190500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endParaRPr lang="en-US" sz="3600" b="1">
              <a:latin typeface="Times" panose="02020603050405020304" pitchFamily="18" charset="0"/>
            </a:endParaRPr>
          </a:p>
        </p:txBody>
      </p:sp>
      <p:sp>
        <p:nvSpPr>
          <p:cNvPr id="142339" name="Text Box 3"/>
          <p:cNvSpPr txBox="1">
            <a:spLocks noChangeArrowheads="1"/>
          </p:cNvSpPr>
          <p:nvPr/>
        </p:nvSpPr>
        <p:spPr bwMode="auto">
          <a:xfrm>
            <a:off x="2438400" y="533401"/>
            <a:ext cx="7391400" cy="1160463"/>
          </a:xfrm>
          <a:prstGeom prst="rect">
            <a:avLst/>
          </a:prstGeom>
          <a:noFill/>
          <a:ln w="9525">
            <a:noFill/>
            <a:miter lim="800000"/>
            <a:headEnd/>
            <a:tailEnd/>
          </a:ln>
          <a:effectLst/>
        </p:spPr>
        <p:txBody>
          <a:bodyPr>
            <a:spAutoFit/>
          </a:bodyPr>
          <a:lstStyle/>
          <a:p>
            <a:pPr algn="ctr" eaLnBrk="1" hangingPunct="1">
              <a:spcBef>
                <a:spcPct val="50000"/>
              </a:spcBef>
              <a:defRPr/>
            </a:pPr>
            <a:r>
              <a:rPr lang="en-US" sz="2800" b="1">
                <a:effectLst>
                  <a:outerShdw blurRad="38100" dist="38100" dir="2700000" algn="tl">
                    <a:srgbClr val="C0C0C0"/>
                  </a:outerShdw>
                </a:effectLst>
                <a:latin typeface="Arial" charset="0"/>
                <a:cs typeface="Arial" charset="0"/>
              </a:rPr>
              <a:t>Bacterial Wilt of Geranium</a:t>
            </a:r>
          </a:p>
          <a:p>
            <a:pPr eaLnBrk="1" hangingPunct="1">
              <a:spcBef>
                <a:spcPct val="50000"/>
              </a:spcBef>
              <a:defRPr/>
            </a:pPr>
            <a:r>
              <a:rPr lang="en-US" sz="2800" b="1" i="1">
                <a:effectLst>
                  <a:outerShdw blurRad="38100" dist="38100" dir="2700000" algn="tl">
                    <a:srgbClr val="C0C0C0"/>
                  </a:outerShdw>
                </a:effectLst>
                <a:latin typeface="Arial" charset="0"/>
                <a:cs typeface="Arial" charset="0"/>
              </a:rPr>
              <a:t>Ralstonia solanacearum</a:t>
            </a:r>
            <a:r>
              <a:rPr lang="en-US" sz="2800" b="1">
                <a:effectLst>
                  <a:outerShdw blurRad="38100" dist="38100" dir="2700000" algn="tl">
                    <a:srgbClr val="C0C0C0"/>
                  </a:outerShdw>
                </a:effectLst>
                <a:latin typeface="Arial" charset="0"/>
                <a:cs typeface="Arial" charset="0"/>
              </a:rPr>
              <a:t> Race 3, Biovar 2</a:t>
            </a:r>
          </a:p>
        </p:txBody>
      </p:sp>
      <p:pic>
        <p:nvPicPr>
          <p:cNvPr id="3225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241550"/>
            <a:ext cx="63246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256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4C8154CA-EEED-4B71-87D7-82BFE956AABD}" type="slidenum">
              <a:rPr lang="en-CA" sz="1200">
                <a:solidFill>
                  <a:srgbClr val="3F3F3F"/>
                </a:solidFill>
              </a:rPr>
              <a:pPr>
                <a:buClrTx/>
                <a:buSzTx/>
                <a:buFontTx/>
                <a:buNone/>
              </a:pPr>
              <a:t>35</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05942AD9-5D03-4251-AF46-E9B4376029D6}"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478254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8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594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2803" name="Text Box 3"/>
          <p:cNvSpPr txBox="1">
            <a:spLocks noChangeArrowheads="1"/>
          </p:cNvSpPr>
          <p:nvPr/>
        </p:nvSpPr>
        <p:spPr bwMode="auto">
          <a:xfrm>
            <a:off x="2514601" y="6172200"/>
            <a:ext cx="7478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sz="2400" b="1">
                <a:latin typeface="Arial" panose="020B0604020202020204" pitchFamily="34" charset="0"/>
              </a:rPr>
              <a:t>Impatiens Necrotic Spot Virus [INSV] on Impatiens</a:t>
            </a:r>
          </a:p>
        </p:txBody>
      </p:sp>
      <p:sp>
        <p:nvSpPr>
          <p:cNvPr id="3328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ABCF3802-B968-4469-A5A3-60B3F2E3DE3E}" type="slidenum">
              <a:rPr lang="en-CA" sz="1200">
                <a:solidFill>
                  <a:srgbClr val="3F3F3F"/>
                </a:solidFill>
              </a:rPr>
              <a:pPr>
                <a:buClrTx/>
                <a:buSzTx/>
                <a:buFontTx/>
                <a:buNone/>
              </a:pPr>
              <a:t>36</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D6062699-4B98-4505-B733-7252D156560D}"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33861799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8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4851" name="Text Box 3"/>
          <p:cNvSpPr txBox="1">
            <a:spLocks noChangeArrowheads="1"/>
          </p:cNvSpPr>
          <p:nvPr/>
        </p:nvSpPr>
        <p:spPr bwMode="auto">
          <a:xfrm>
            <a:off x="3124201" y="6400800"/>
            <a:ext cx="6259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sz="2400" b="1">
                <a:latin typeface="Arial" panose="020B0604020202020204" pitchFamily="34" charset="0"/>
              </a:rPr>
              <a:t>Impatiens Necrotic Spot Virus on Begonia</a:t>
            </a:r>
          </a:p>
        </p:txBody>
      </p:sp>
      <p:sp>
        <p:nvSpPr>
          <p:cNvPr id="33485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B63B8837-1BEA-4203-8E6C-34DEE565424B}" type="slidenum">
              <a:rPr lang="en-CA" sz="1200">
                <a:solidFill>
                  <a:srgbClr val="3F3F3F"/>
                </a:solidFill>
              </a:rPr>
              <a:pPr>
                <a:buClrTx/>
                <a:buSzTx/>
                <a:buFontTx/>
                <a:buNone/>
              </a:pPr>
              <a:t>37</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C0DF350E-BCE2-425B-9183-2A473F266194}"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2914073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pPr>
              <a:defRPr/>
            </a:pPr>
            <a:r>
              <a:rPr lang="en-US"/>
              <a:t>Tomato Spotted Wilt Virus</a:t>
            </a:r>
          </a:p>
        </p:txBody>
      </p:sp>
      <p:pic>
        <p:nvPicPr>
          <p:cNvPr id="336899" name="Picture 4" descr="DSC06359"/>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441700" y="1905000"/>
            <a:ext cx="5384800" cy="4038600"/>
          </a:xfrm>
          <a:noFill/>
        </p:spPr>
      </p:pic>
      <p:sp>
        <p:nvSpPr>
          <p:cNvPr id="33690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029B2B78-F363-4AE8-A1A2-5C417D5D6F82}" type="slidenum">
              <a:rPr lang="en-CA" sz="1200">
                <a:solidFill>
                  <a:srgbClr val="3F3F3F"/>
                </a:solidFill>
              </a:rPr>
              <a:pPr>
                <a:buClrTx/>
                <a:buSzTx/>
                <a:buFontTx/>
                <a:buNone/>
              </a:pPr>
              <a:t>38</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65193E35-2784-4D34-892C-5C694D2B1FA8}"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38999228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9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3" name="Text Box 3"/>
          <p:cNvSpPr txBox="1">
            <a:spLocks noChangeArrowheads="1"/>
          </p:cNvSpPr>
          <p:nvPr/>
        </p:nvSpPr>
        <p:spPr bwMode="auto">
          <a:xfrm>
            <a:off x="4572000" y="6019801"/>
            <a:ext cx="2755900" cy="519113"/>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sz="2800" b="1">
                <a:effectLst>
                  <a:outerShdw blurRad="38100" dist="38100" dir="2700000" algn="tl">
                    <a:srgbClr val="C0C0C0"/>
                  </a:outerShdw>
                </a:effectLst>
                <a:latin typeface="Arial" charset="0"/>
                <a:cs typeface="Arial" charset="0"/>
              </a:rPr>
              <a:t>Thrips Damage</a:t>
            </a:r>
          </a:p>
        </p:txBody>
      </p:sp>
      <p:sp>
        <p:nvSpPr>
          <p:cNvPr id="33894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93459539-BD8E-45F9-81CD-4D2146E0EB9F}" type="slidenum">
              <a:rPr lang="en-CA" sz="1200">
                <a:solidFill>
                  <a:srgbClr val="3F3F3F"/>
                </a:solidFill>
              </a:rPr>
              <a:pPr>
                <a:buClrTx/>
                <a:buSzTx/>
                <a:buFontTx/>
                <a:buNone/>
              </a:pPr>
              <a:t>39</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6B3B6AAF-5797-4A97-BA28-BDD519F4AC5D}"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7292094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9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509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0995" name="Text Box 3"/>
          <p:cNvSpPr txBox="1">
            <a:spLocks noChangeArrowheads="1"/>
          </p:cNvSpPr>
          <p:nvPr/>
        </p:nvSpPr>
        <p:spPr bwMode="auto">
          <a:xfrm>
            <a:off x="4648200" y="5407025"/>
            <a:ext cx="27765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b="1">
                <a:latin typeface="Arial" panose="020B0604020202020204" pitchFamily="34" charset="0"/>
              </a:rPr>
              <a:t>Thrips culprit</a:t>
            </a:r>
            <a:endParaRPr lang="en-US" sz="2400" b="1">
              <a:solidFill>
                <a:schemeClr val="bg1"/>
              </a:solidFill>
              <a:latin typeface="Arial" panose="020B0604020202020204" pitchFamily="34" charset="0"/>
            </a:endParaRPr>
          </a:p>
        </p:txBody>
      </p:sp>
      <p:sp>
        <p:nvSpPr>
          <p:cNvPr id="34099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C1882DD0-07F8-40A8-BE37-D477E1F29577}" type="slidenum">
              <a:rPr lang="en-CA" sz="1200">
                <a:solidFill>
                  <a:srgbClr val="3F3F3F"/>
                </a:solidFill>
              </a:rPr>
              <a:pPr>
                <a:buClrTx/>
                <a:buSzTx/>
                <a:buFontTx/>
                <a:buNone/>
              </a:pPr>
              <a:t>40</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D841F64C-7873-4EF7-B55D-26344211710B}"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1496701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Text Box 2"/>
          <p:cNvSpPr txBox="1">
            <a:spLocks noChangeArrowheads="1"/>
          </p:cNvSpPr>
          <p:nvPr/>
        </p:nvSpPr>
        <p:spPr bwMode="auto">
          <a:xfrm>
            <a:off x="2362200" y="190500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endParaRPr lang="en-US" sz="3600" b="1">
              <a:latin typeface="Times" panose="02020603050405020304" pitchFamily="18" charset="0"/>
            </a:endParaRPr>
          </a:p>
        </p:txBody>
      </p:sp>
      <p:pic>
        <p:nvPicPr>
          <p:cNvPr id="3430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8" name="Text Box 4"/>
          <p:cNvSpPr txBox="1">
            <a:spLocks noChangeArrowheads="1"/>
          </p:cNvSpPr>
          <p:nvPr/>
        </p:nvSpPr>
        <p:spPr bwMode="auto">
          <a:xfrm>
            <a:off x="3733801" y="5638801"/>
            <a:ext cx="4792663" cy="519113"/>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sz="2800" b="1">
                <a:effectLst>
                  <a:outerShdw blurRad="38100" dist="38100" dir="2700000" algn="tl">
                    <a:srgbClr val="C0C0C0"/>
                  </a:outerShdw>
                </a:effectLst>
                <a:latin typeface="Arial" charset="0"/>
                <a:cs typeface="Arial" charset="0"/>
              </a:rPr>
              <a:t>Thrips Damage on Verbena</a:t>
            </a:r>
          </a:p>
        </p:txBody>
      </p:sp>
      <p:sp>
        <p:nvSpPr>
          <p:cNvPr id="34304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396086BC-6A28-4040-BCCA-6B2BF87F7519}" type="slidenum">
              <a:rPr lang="en-CA" sz="1200">
                <a:solidFill>
                  <a:srgbClr val="3F3F3F"/>
                </a:solidFill>
              </a:rPr>
              <a:pPr>
                <a:buClrTx/>
                <a:buSzTx/>
                <a:buFontTx/>
                <a:buNone/>
              </a:pPr>
              <a:t>41</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E8BE013C-ED70-4DD6-BE6F-70028AD726E0}"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1578282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Text Box 2"/>
          <p:cNvSpPr txBox="1">
            <a:spLocks noChangeArrowheads="1"/>
          </p:cNvSpPr>
          <p:nvPr/>
        </p:nvSpPr>
        <p:spPr bwMode="auto">
          <a:xfrm>
            <a:off x="2362200" y="190500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endParaRPr lang="en-US" sz="3600" b="1">
              <a:latin typeface="Times" panose="02020603050405020304" pitchFamily="18" charset="0"/>
            </a:endParaRPr>
          </a:p>
        </p:txBody>
      </p:sp>
      <p:pic>
        <p:nvPicPr>
          <p:cNvPr id="3450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582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6" name="Text Box 4"/>
          <p:cNvSpPr txBox="1">
            <a:spLocks noChangeArrowheads="1"/>
          </p:cNvSpPr>
          <p:nvPr/>
        </p:nvSpPr>
        <p:spPr bwMode="auto">
          <a:xfrm>
            <a:off x="2286000" y="6096001"/>
            <a:ext cx="7467600" cy="519113"/>
          </a:xfrm>
          <a:prstGeom prst="rect">
            <a:avLst/>
          </a:prstGeom>
          <a:noFill/>
          <a:ln w="12700" cap="sq">
            <a:noFill/>
            <a:miter lim="800000"/>
            <a:headEnd type="none" w="sm" len="sm"/>
            <a:tailEnd type="none" w="sm" len="sm"/>
          </a:ln>
          <a:effectLst/>
        </p:spPr>
        <p:txBody>
          <a:bodyPr>
            <a:spAutoFit/>
          </a:bodyPr>
          <a:lstStyle/>
          <a:p>
            <a:pPr eaLnBrk="1" hangingPunct="1">
              <a:defRPr/>
            </a:pPr>
            <a:r>
              <a:rPr lang="en-US" sz="2800" b="1">
                <a:effectLst>
                  <a:outerShdw blurRad="38100" dist="38100" dir="2700000" algn="tl">
                    <a:srgbClr val="C0C0C0"/>
                  </a:outerShdw>
                </a:effectLst>
                <a:latin typeface="Arial" charset="0"/>
                <a:cs typeface="Arial" charset="0"/>
              </a:rPr>
              <a:t>Thrips Feeding Damage on Gerbera Petals</a:t>
            </a:r>
          </a:p>
        </p:txBody>
      </p:sp>
      <p:sp>
        <p:nvSpPr>
          <p:cNvPr id="34509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A07E5FEF-0AAC-41FC-A267-6CF1380C306F}" type="slidenum">
              <a:rPr lang="en-CA" sz="1200">
                <a:solidFill>
                  <a:srgbClr val="3F3F3F"/>
                </a:solidFill>
              </a:rPr>
              <a:pPr>
                <a:buClrTx/>
                <a:buSzTx/>
                <a:buFontTx/>
                <a:buNone/>
              </a:pPr>
              <a:t>42</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BA255268-9259-4398-BAA7-63D932FECFC0}"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673362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Text Box 2"/>
          <p:cNvSpPr txBox="1">
            <a:spLocks noChangeArrowheads="1"/>
          </p:cNvSpPr>
          <p:nvPr/>
        </p:nvSpPr>
        <p:spPr bwMode="auto">
          <a:xfrm>
            <a:off x="2362200" y="190500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endParaRPr lang="en-US" sz="3600" b="1">
              <a:latin typeface="Times" panose="02020603050405020304" pitchFamily="18" charset="0"/>
            </a:endParaRPr>
          </a:p>
        </p:txBody>
      </p:sp>
      <p:pic>
        <p:nvPicPr>
          <p:cNvPr id="3471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5" name="Text Box 5"/>
          <p:cNvSpPr txBox="1">
            <a:spLocks noChangeArrowheads="1"/>
          </p:cNvSpPr>
          <p:nvPr/>
        </p:nvSpPr>
        <p:spPr bwMode="auto">
          <a:xfrm>
            <a:off x="2590801" y="6172201"/>
            <a:ext cx="7261225" cy="519113"/>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sz="2800" b="1">
                <a:effectLst>
                  <a:outerShdw blurRad="38100" dist="38100" dir="2700000" algn="tl">
                    <a:srgbClr val="C0C0C0"/>
                  </a:outerShdw>
                </a:effectLst>
                <a:latin typeface="Arial" charset="0"/>
                <a:cs typeface="Arial" charset="0"/>
              </a:rPr>
              <a:t>Western Flower Thrips on a Dahlia Flower</a:t>
            </a:r>
          </a:p>
        </p:txBody>
      </p:sp>
      <p:sp>
        <p:nvSpPr>
          <p:cNvPr id="34714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26A9825B-45C3-4AFC-8AD1-26689D1FA7CE}" type="slidenum">
              <a:rPr lang="en-CA" sz="1200">
                <a:solidFill>
                  <a:srgbClr val="3F3F3F"/>
                </a:solidFill>
              </a:rPr>
              <a:pPr>
                <a:buClrTx/>
                <a:buSzTx/>
                <a:buFontTx/>
                <a:buNone/>
              </a:pPr>
              <a:t>43</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9F3B6138-DB47-4D99-84A2-CD8F1FD35BD1}"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4222147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1700" y="484189"/>
            <a:ext cx="7848600" cy="588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Text Box 3"/>
          <p:cNvSpPr txBox="1">
            <a:spLocks noChangeArrowheads="1"/>
          </p:cNvSpPr>
          <p:nvPr/>
        </p:nvSpPr>
        <p:spPr bwMode="auto">
          <a:xfrm>
            <a:off x="3276601" y="6400800"/>
            <a:ext cx="6073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sz="2400" b="1">
                <a:latin typeface="Arial" panose="020B0604020202020204" pitchFamily="34" charset="0"/>
              </a:rPr>
              <a:t>Impatiens Necrotic Spot Virus on Coleus</a:t>
            </a:r>
          </a:p>
        </p:txBody>
      </p:sp>
      <p:sp>
        <p:nvSpPr>
          <p:cNvPr id="34918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3DF90E5D-A7FE-4AF1-958C-5183CBF2239F}" type="slidenum">
              <a:rPr lang="en-CA" sz="1200">
                <a:solidFill>
                  <a:srgbClr val="3F3F3F"/>
                </a:solidFill>
              </a:rPr>
              <a:pPr>
                <a:buClrTx/>
                <a:buSzTx/>
                <a:buFontTx/>
                <a:buNone/>
              </a:pPr>
              <a:t>44</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94B11775-E380-4674-BB24-E178DC7F83E6}"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31122888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ChangeArrowheads="1"/>
          </p:cNvSpPr>
          <p:nvPr/>
        </p:nvSpPr>
        <p:spPr bwMode="auto">
          <a:xfrm>
            <a:off x="5060950" y="1711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endParaRPr lang="en-US" sz="2400">
              <a:latin typeface="Times" panose="02020603050405020304" pitchFamily="18" charset="0"/>
            </a:endParaRPr>
          </a:p>
        </p:txBody>
      </p:sp>
      <p:pic>
        <p:nvPicPr>
          <p:cNvPr id="3512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588"/>
            <a:ext cx="4572000" cy="343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12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429000"/>
            <a:ext cx="4572000" cy="343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5" name="Text Box 5"/>
          <p:cNvSpPr txBox="1">
            <a:spLocks noChangeArrowheads="1"/>
          </p:cNvSpPr>
          <p:nvPr/>
        </p:nvSpPr>
        <p:spPr bwMode="auto">
          <a:xfrm>
            <a:off x="6047209" y="1295401"/>
            <a:ext cx="4555285" cy="830997"/>
          </a:xfrm>
          <a:prstGeom prst="rect">
            <a:avLst/>
          </a:prstGeom>
          <a:noFill/>
          <a:ln w="12700" cap="sq">
            <a:noFill/>
            <a:miter lim="800000"/>
            <a:headEnd type="none" w="sm" len="sm"/>
            <a:tailEnd type="none" w="sm" len="sm"/>
          </a:ln>
          <a:effectLst/>
        </p:spPr>
        <p:txBody>
          <a:bodyPr wrap="none">
            <a:spAutoFit/>
          </a:bodyPr>
          <a:lstStyle/>
          <a:p>
            <a:pPr algn="ctr" eaLnBrk="1" hangingPunct="1">
              <a:defRPr/>
            </a:pPr>
            <a:r>
              <a:rPr lang="en-US" sz="2400" b="1">
                <a:effectLst>
                  <a:outerShdw blurRad="38100" dist="38100" dir="2700000" algn="tl">
                    <a:srgbClr val="FFFFFF"/>
                  </a:outerShdw>
                </a:effectLst>
                <a:latin typeface="Arial" charset="0"/>
                <a:cs typeface="Arial" charset="0"/>
              </a:rPr>
              <a:t>Impatiens Necrotic Spot Virus</a:t>
            </a:r>
          </a:p>
          <a:p>
            <a:pPr algn="ctr" eaLnBrk="1" hangingPunct="1">
              <a:defRPr/>
            </a:pPr>
            <a:r>
              <a:rPr lang="en-US" sz="2400" b="1">
                <a:effectLst>
                  <a:outerShdw blurRad="38100" dist="38100" dir="2700000" algn="tl">
                    <a:srgbClr val="FFFFFF"/>
                  </a:outerShdw>
                </a:effectLst>
                <a:latin typeface="Arial" charset="0"/>
                <a:cs typeface="Arial" charset="0"/>
              </a:rPr>
              <a:t>on New Guinea Impatiens</a:t>
            </a:r>
            <a:r>
              <a:rPr lang="en-US" sz="2400" b="1">
                <a:latin typeface="Arial" charset="0"/>
                <a:cs typeface="Arial" charset="0"/>
              </a:rPr>
              <a:t> </a:t>
            </a:r>
          </a:p>
        </p:txBody>
      </p:sp>
      <p:sp>
        <p:nvSpPr>
          <p:cNvPr id="35123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16FA53A0-1C33-4D04-A87A-C9B1AB19B690}" type="slidenum">
              <a:rPr lang="en-CA" sz="1200">
                <a:solidFill>
                  <a:srgbClr val="3F3F3F"/>
                </a:solidFill>
              </a:rPr>
              <a:pPr>
                <a:buClrTx/>
                <a:buSzTx/>
                <a:buFontTx/>
                <a:buNone/>
              </a:pPr>
              <a:t>45</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A78EE934-09B5-4037-9183-3AE6AB4B302A}"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1932572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2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24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3283" name="Text Box 3"/>
          <p:cNvSpPr txBox="1">
            <a:spLocks noChangeArrowheads="1"/>
          </p:cNvSpPr>
          <p:nvPr/>
        </p:nvSpPr>
        <p:spPr bwMode="auto">
          <a:xfrm>
            <a:off x="2895600" y="6400800"/>
            <a:ext cx="5970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sz="2400" b="1">
                <a:latin typeface="Arial" panose="020B0604020202020204" pitchFamily="34" charset="0"/>
              </a:rPr>
              <a:t>Tobacco Mosaic Virus [TMV] on Petunia</a:t>
            </a:r>
          </a:p>
        </p:txBody>
      </p:sp>
      <p:sp>
        <p:nvSpPr>
          <p:cNvPr id="35328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E93363B6-7819-4C3C-9A3A-5A33BE169C28}" type="slidenum">
              <a:rPr lang="en-CA" sz="1200">
                <a:solidFill>
                  <a:srgbClr val="3F3F3F"/>
                </a:solidFill>
              </a:rPr>
              <a:pPr>
                <a:buClrTx/>
                <a:buSzTx/>
                <a:buFontTx/>
                <a:buNone/>
              </a:pPr>
              <a:t>46</a:t>
            </a:fld>
            <a:endParaRPr lang="en-CA" sz="1200">
              <a:solidFill>
                <a:srgbClr val="3F3F3F"/>
              </a:solidFill>
            </a:endParaRPr>
          </a:p>
        </p:txBody>
      </p:sp>
      <p:sp>
        <p:nvSpPr>
          <p:cNvPr id="2" name="Date Placeholder 1"/>
          <p:cNvSpPr>
            <a:spLocks noGrp="1"/>
          </p:cNvSpPr>
          <p:nvPr>
            <p:ph type="dt" sz="quarter" idx="10"/>
          </p:nvPr>
        </p:nvSpPr>
        <p:spPr/>
        <p:txBody>
          <a:bodyPr/>
          <a:lstStyle/>
          <a:p>
            <a:pPr>
              <a:defRPr/>
            </a:pPr>
            <a:fld id="{F5A04756-9E60-4BBF-8394-5A3020037A46}" type="datetime1">
              <a:rPr lang="en-CA" smtClean="0"/>
              <a:t>2024-02-06</a:t>
            </a:fld>
            <a:endParaRPr lang="en-CA" dirty="0"/>
          </a:p>
        </p:txBody>
      </p:sp>
      <p:sp>
        <p:nvSpPr>
          <p:cNvPr id="3" name="Footer Placeholder 2"/>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17003863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CA" dirty="0"/>
              <a:t>Herbicides – Tomato crop, dugout water contaminated</a:t>
            </a:r>
          </a:p>
        </p:txBody>
      </p:sp>
      <p:pic>
        <p:nvPicPr>
          <p:cNvPr id="365571" name="Content Placeholder 5" descr="DSC02249.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992313" y="1628775"/>
            <a:ext cx="3359150" cy="2520950"/>
          </a:xfrm>
        </p:spPr>
      </p:pic>
      <p:sp>
        <p:nvSpPr>
          <p:cNvPr id="36557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45E50909-93D9-4E1B-BCC8-9F36387CD1FD}" type="slidenum">
              <a:rPr lang="en-CA" sz="1200">
                <a:solidFill>
                  <a:srgbClr val="3F3F3F"/>
                </a:solidFill>
              </a:rPr>
              <a:pPr>
                <a:buClrTx/>
                <a:buSzTx/>
                <a:buFontTx/>
                <a:buNone/>
              </a:pPr>
              <a:t>47</a:t>
            </a:fld>
            <a:endParaRPr lang="en-CA" sz="1200">
              <a:solidFill>
                <a:srgbClr val="3F3F3F"/>
              </a:solidFill>
            </a:endParaRPr>
          </a:p>
        </p:txBody>
      </p:sp>
      <p:pic>
        <p:nvPicPr>
          <p:cNvPr id="365573" name="Picture 6" descr="DSC022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48300" y="1628775"/>
            <a:ext cx="336073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5574" name="Picture 7" descr="DSC0224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3750" y="4221164"/>
            <a:ext cx="3240088"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5575" name="Picture 8" descr="DSC02246.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91175" y="4221163"/>
            <a:ext cx="3168650"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quarter" idx="10"/>
          </p:nvPr>
        </p:nvSpPr>
        <p:spPr/>
        <p:txBody>
          <a:bodyPr/>
          <a:lstStyle/>
          <a:p>
            <a:pPr>
              <a:defRPr/>
            </a:pPr>
            <a:fld id="{0EC93A07-C587-4BD9-A8E6-5189B1DB5E44}" type="datetime1">
              <a:rPr lang="en-CA" smtClean="0"/>
              <a:t>2024-02-06</a:t>
            </a:fld>
            <a:endParaRPr lang="en-CA" dirty="0"/>
          </a:p>
        </p:txBody>
      </p:sp>
      <p:sp>
        <p:nvSpPr>
          <p:cNvPr id="4" name="Footer Placeholder 3"/>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8014489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CA" dirty="0"/>
              <a:t>Herbicides and bedding plants and in May</a:t>
            </a:r>
          </a:p>
        </p:txBody>
      </p:sp>
      <p:pic>
        <p:nvPicPr>
          <p:cNvPr id="366595" name="Content Placeholder 5" descr="DSC02145.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35188" y="1773238"/>
            <a:ext cx="2868612" cy="2151062"/>
          </a:xfrm>
        </p:spPr>
      </p:pic>
      <p:sp>
        <p:nvSpPr>
          <p:cNvPr id="3665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8E71DFBE-BCA3-4CD0-8E1C-5A0FFD3E2C08}" type="slidenum">
              <a:rPr lang="en-CA" sz="1200">
                <a:solidFill>
                  <a:srgbClr val="3F3F3F"/>
                </a:solidFill>
              </a:rPr>
              <a:pPr>
                <a:buClrTx/>
                <a:buSzTx/>
                <a:buFontTx/>
                <a:buNone/>
              </a:pPr>
              <a:t>48</a:t>
            </a:fld>
            <a:endParaRPr lang="en-CA" sz="1200">
              <a:solidFill>
                <a:srgbClr val="3F3F3F"/>
              </a:solidFill>
            </a:endParaRPr>
          </a:p>
        </p:txBody>
      </p:sp>
      <p:pic>
        <p:nvPicPr>
          <p:cNvPr id="366597" name="Picture 6" descr="DSC021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03839" y="1700213"/>
            <a:ext cx="2987675"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6598" name="Picture 7" descr="DSC0215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4149725"/>
            <a:ext cx="3059113"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6599" name="Picture 8" descr="DSC02157.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75276" y="4076701"/>
            <a:ext cx="3097213"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quarter" idx="10"/>
          </p:nvPr>
        </p:nvSpPr>
        <p:spPr/>
        <p:txBody>
          <a:bodyPr/>
          <a:lstStyle/>
          <a:p>
            <a:pPr>
              <a:defRPr/>
            </a:pPr>
            <a:fld id="{77E1B2BB-A60E-41E7-B9F8-53FC78AFF1F4}" type="datetime1">
              <a:rPr lang="en-CA" smtClean="0"/>
              <a:t>2024-02-06</a:t>
            </a:fld>
            <a:endParaRPr lang="en-CA" dirty="0"/>
          </a:p>
        </p:txBody>
      </p:sp>
      <p:sp>
        <p:nvSpPr>
          <p:cNvPr id="4" name="Footer Placeholder 3"/>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40488456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CA" dirty="0"/>
              <a:t>Herbicides in bedding plants</a:t>
            </a:r>
          </a:p>
        </p:txBody>
      </p:sp>
      <p:pic>
        <p:nvPicPr>
          <p:cNvPr id="367619" name="Content Placeholder 6" descr="DSC02163.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79650" y="1700214"/>
            <a:ext cx="3168650" cy="2376487"/>
          </a:xfrm>
        </p:spPr>
      </p:pic>
      <p:sp>
        <p:nvSpPr>
          <p:cNvPr id="36762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6D18CB8A-59BB-44D2-8666-37A51126D7E3}" type="slidenum">
              <a:rPr lang="en-CA" sz="1200">
                <a:solidFill>
                  <a:srgbClr val="3F3F3F"/>
                </a:solidFill>
              </a:rPr>
              <a:pPr>
                <a:buClrTx/>
                <a:buSzTx/>
                <a:buFontTx/>
                <a:buNone/>
              </a:pPr>
              <a:t>49</a:t>
            </a:fld>
            <a:endParaRPr lang="en-CA" sz="1200">
              <a:solidFill>
                <a:srgbClr val="3F3F3F"/>
              </a:solidFill>
            </a:endParaRPr>
          </a:p>
        </p:txBody>
      </p:sp>
      <p:pic>
        <p:nvPicPr>
          <p:cNvPr id="367621" name="Picture 7" descr="DSC021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35638" y="1700214"/>
            <a:ext cx="316865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7622" name="Picture 8" descr="DSC0217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51088" y="4149725"/>
            <a:ext cx="31686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7623" name="Picture 10" descr="DSC02180.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08664" y="4221163"/>
            <a:ext cx="3095625"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quarter" idx="10"/>
          </p:nvPr>
        </p:nvSpPr>
        <p:spPr/>
        <p:txBody>
          <a:bodyPr/>
          <a:lstStyle/>
          <a:p>
            <a:pPr>
              <a:defRPr/>
            </a:pPr>
            <a:fld id="{1A7B7D56-AD5B-4705-B911-05E7B183FBDB}" type="datetime1">
              <a:rPr lang="en-CA" smtClean="0"/>
              <a:t>2024-02-06</a:t>
            </a:fld>
            <a:endParaRPr lang="en-CA" dirty="0"/>
          </a:p>
        </p:txBody>
      </p:sp>
      <p:sp>
        <p:nvSpPr>
          <p:cNvPr id="4" name="Footer Placeholder 3"/>
          <p:cNvSpPr>
            <a:spLocks noGrp="1"/>
          </p:cNvSpPr>
          <p:nvPr>
            <p:ph type="ftr" sz="quarter" idx="11"/>
          </p:nvPr>
        </p:nvSpPr>
        <p:spPr/>
        <p:txBody>
          <a:bodyPr/>
          <a:lstStyle/>
          <a:p>
            <a:pPr>
              <a:defRPr/>
            </a:pPr>
            <a:r>
              <a:rPr lang="en-CA"/>
              <a:t>SGGA Feb 8 2024 Dr. M.Mirza</a:t>
            </a:r>
          </a:p>
        </p:txBody>
      </p:sp>
    </p:spTree>
    <p:extLst>
      <p:ext uri="{BB962C8B-B14F-4D97-AF65-F5344CB8AC3E}">
        <p14:creationId xmlns:p14="http://schemas.microsoft.com/office/powerpoint/2010/main" val="29064883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5122F-C81F-2BC0-2BA3-60DFDD15ADE5}"/>
              </a:ext>
            </a:extLst>
          </p:cNvPr>
          <p:cNvSpPr>
            <a:spLocks noGrp="1"/>
          </p:cNvSpPr>
          <p:nvPr>
            <p:ph type="title"/>
          </p:nvPr>
        </p:nvSpPr>
        <p:spPr/>
        <p:txBody>
          <a:bodyPr/>
          <a:lstStyle/>
          <a:p>
            <a:r>
              <a:rPr lang="en-CA" dirty="0"/>
              <a:t>Concluding thoughts</a:t>
            </a:r>
          </a:p>
        </p:txBody>
      </p:sp>
      <p:sp>
        <p:nvSpPr>
          <p:cNvPr id="3" name="Content Placeholder 2">
            <a:extLst>
              <a:ext uri="{FF2B5EF4-FFF2-40B4-BE49-F238E27FC236}">
                <a16:creationId xmlns:a16="http://schemas.microsoft.com/office/drawing/2014/main" id="{CF7A4575-CE1A-25DC-C674-C63B4ADC91A0}"/>
              </a:ext>
            </a:extLst>
          </p:cNvPr>
          <p:cNvSpPr>
            <a:spLocks noGrp="1"/>
          </p:cNvSpPr>
          <p:nvPr>
            <p:ph idx="1"/>
          </p:nvPr>
        </p:nvSpPr>
        <p:spPr/>
        <p:txBody>
          <a:bodyPr/>
          <a:lstStyle/>
          <a:p>
            <a:r>
              <a:rPr lang="en-CA" dirty="0"/>
              <a:t>Be aware of plant’s needs</a:t>
            </a:r>
          </a:p>
          <a:p>
            <a:r>
              <a:rPr lang="en-CA" dirty="0"/>
              <a:t>Root zone health</a:t>
            </a:r>
          </a:p>
          <a:p>
            <a:r>
              <a:rPr lang="en-CA" dirty="0"/>
              <a:t>Irrigation practices</a:t>
            </a:r>
          </a:p>
          <a:p>
            <a:r>
              <a:rPr lang="en-CA" dirty="0"/>
              <a:t>pH changes with plant growth, high when plants are growing fast, and low when under stress</a:t>
            </a:r>
          </a:p>
          <a:p>
            <a:r>
              <a:rPr lang="en-CA" dirty="0"/>
              <a:t>pH is the most difficult to manage when growing several different crops. </a:t>
            </a:r>
          </a:p>
          <a:p>
            <a:r>
              <a:rPr lang="en-CA" dirty="0"/>
              <a:t>Don’t jump quickly on diagnosis, discuss </a:t>
            </a:r>
            <a:r>
              <a:rPr lang="en-CA"/>
              <a:t>all possibilities</a:t>
            </a:r>
            <a:endParaRPr lang="en-CA" dirty="0"/>
          </a:p>
        </p:txBody>
      </p:sp>
      <p:sp>
        <p:nvSpPr>
          <p:cNvPr id="4" name="Date Placeholder 3">
            <a:extLst>
              <a:ext uri="{FF2B5EF4-FFF2-40B4-BE49-F238E27FC236}">
                <a16:creationId xmlns:a16="http://schemas.microsoft.com/office/drawing/2014/main" id="{9BB000F9-6188-9811-96AC-1EF8BEAFDAFA}"/>
              </a:ext>
            </a:extLst>
          </p:cNvPr>
          <p:cNvSpPr>
            <a:spLocks noGrp="1"/>
          </p:cNvSpPr>
          <p:nvPr>
            <p:ph type="dt" sz="half" idx="10"/>
          </p:nvPr>
        </p:nvSpPr>
        <p:spPr/>
        <p:txBody>
          <a:bodyPr/>
          <a:lstStyle/>
          <a:p>
            <a:fld id="{5A9905AB-BBAE-47EB-8073-F4AA589112A0}" type="datetime1">
              <a:rPr lang="en-CA" smtClean="0"/>
              <a:t>2024-02-06</a:t>
            </a:fld>
            <a:endParaRPr lang="en-CA"/>
          </a:p>
        </p:txBody>
      </p:sp>
      <p:sp>
        <p:nvSpPr>
          <p:cNvPr id="5" name="Footer Placeholder 4">
            <a:extLst>
              <a:ext uri="{FF2B5EF4-FFF2-40B4-BE49-F238E27FC236}">
                <a16:creationId xmlns:a16="http://schemas.microsoft.com/office/drawing/2014/main" id="{5B3B2B85-9CB0-B9B2-7F6E-5554856B0013}"/>
              </a:ext>
            </a:extLst>
          </p:cNvPr>
          <p:cNvSpPr>
            <a:spLocks noGrp="1"/>
          </p:cNvSpPr>
          <p:nvPr>
            <p:ph type="ftr" sz="quarter" idx="11"/>
          </p:nvPr>
        </p:nvSpPr>
        <p:spPr/>
        <p:txBody>
          <a:bodyPr/>
          <a:lstStyle/>
          <a:p>
            <a:r>
              <a:rPr lang="en-CA"/>
              <a:t>SGGA Feb 8 2024 Dr. M.Mirza</a:t>
            </a:r>
          </a:p>
        </p:txBody>
      </p:sp>
      <p:sp>
        <p:nvSpPr>
          <p:cNvPr id="6" name="Slide Number Placeholder 5">
            <a:extLst>
              <a:ext uri="{FF2B5EF4-FFF2-40B4-BE49-F238E27FC236}">
                <a16:creationId xmlns:a16="http://schemas.microsoft.com/office/drawing/2014/main" id="{D16E956D-875A-FC9C-AC3E-3766C0905BC3}"/>
              </a:ext>
            </a:extLst>
          </p:cNvPr>
          <p:cNvSpPr>
            <a:spLocks noGrp="1"/>
          </p:cNvSpPr>
          <p:nvPr>
            <p:ph type="sldNum" sz="quarter" idx="12"/>
          </p:nvPr>
        </p:nvSpPr>
        <p:spPr/>
        <p:txBody>
          <a:bodyPr/>
          <a:lstStyle/>
          <a:p>
            <a:fld id="{AB8E8318-1147-4A34-9271-2722E6DC8EAD}" type="slidenum">
              <a:rPr lang="en-CA" smtClean="0"/>
              <a:t>50</a:t>
            </a:fld>
            <a:endParaRPr lang="en-CA"/>
          </a:p>
        </p:txBody>
      </p:sp>
    </p:spTree>
    <p:extLst>
      <p:ext uri="{BB962C8B-B14F-4D97-AF65-F5344CB8AC3E}">
        <p14:creationId xmlns:p14="http://schemas.microsoft.com/office/powerpoint/2010/main" val="1115474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1376</TotalTime>
  <Words>1527</Words>
  <Application>Microsoft Office PowerPoint</Application>
  <PresentationFormat>Widescreen</PresentationFormat>
  <Paragraphs>284</Paragraphs>
  <Slides>50</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Arial</vt:lpstr>
      <vt:lpstr>Arial Rounded MT Bold</vt:lpstr>
      <vt:lpstr>Calibri</vt:lpstr>
      <vt:lpstr>Calibri Light</vt:lpstr>
      <vt:lpstr>Corbel</vt:lpstr>
      <vt:lpstr>Times</vt:lpstr>
      <vt:lpstr>Office Theme</vt:lpstr>
      <vt:lpstr>Nutritional and Pathogen diseases of different greenhouse crops</vt:lpstr>
      <vt:lpstr>Major reasons for deficiencies and toxicities?</vt:lpstr>
      <vt:lpstr>Petunia root rot </vt:lpstr>
      <vt:lpstr>Serious calcium deficiency in Petunias</vt:lpstr>
      <vt:lpstr>Iron deficiency in petunias</vt:lpstr>
      <vt:lpstr>Iron deficiency in geraniums, High pH also Nitrogen deficiency</vt:lpstr>
      <vt:lpstr>Geraniums showing phosphorus deficiency on lower leaves. Purple color. Generally due to cold temperature</vt:lpstr>
      <vt:lpstr>Acidic pH on geraniums. Iron and manganese toxicity. pH going below 5.5</vt:lpstr>
      <vt:lpstr>Actual pH readings from affected geraniums</vt:lpstr>
      <vt:lpstr>Cucumbers </vt:lpstr>
      <vt:lpstr>Too much wilting – generative response</vt:lpstr>
      <vt:lpstr>Calcium deficiency in cucumbers</vt:lpstr>
      <vt:lpstr>Pollution damage to cucumbers due to incomplete combustion of natural gas for heating</vt:lpstr>
      <vt:lpstr>Magnesium deficiency in cucumbers</vt:lpstr>
      <vt:lpstr>Phosphorus deficiency in cannabis leaves</vt:lpstr>
      <vt:lpstr>Too much algae effects germination</vt:lpstr>
      <vt:lpstr>Phosphorus deficiency in cucumbers</vt:lpstr>
      <vt:lpstr>A close up of Phosphorus deficiency</vt:lpstr>
      <vt:lpstr>Phosphorus deficiency appears as blotches </vt:lpstr>
      <vt:lpstr>Tomatoes affected by high temperature going above 30C. Leaf role</vt:lpstr>
      <vt:lpstr>Rhizoctonia damping-off in tomato seedlings </vt:lpstr>
      <vt:lpstr>PowerPoint Presentation</vt:lpstr>
      <vt:lpstr>PowerPoint Presentation</vt:lpstr>
      <vt:lpstr>PowerPoint Presentation</vt:lpstr>
      <vt:lpstr>PowerPoint Presentation</vt:lpstr>
      <vt:lpstr>PowerPoint Presentation</vt:lpstr>
      <vt:lpstr>PowerPoint Presentation</vt:lpstr>
      <vt:lpstr>Rhizoctonia stem canker on begonias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Tomato Spotted Wilt Virus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Herbicides – Tomato crop, dugout water contaminated</vt:lpstr>
      <vt:lpstr>Herbicides and bedding plants and in May</vt:lpstr>
      <vt:lpstr>Herbicides in bedding plants</vt:lpstr>
      <vt:lpstr>Concluding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Mohyuddin</dc:creator>
  <cp:lastModifiedBy>mohyuddin mirza</cp:lastModifiedBy>
  <cp:revision>8</cp:revision>
  <dcterms:created xsi:type="dcterms:W3CDTF">2014-01-21T20:19:07Z</dcterms:created>
  <dcterms:modified xsi:type="dcterms:W3CDTF">2024-02-06T20:49:24Z</dcterms:modified>
</cp:coreProperties>
</file>